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1.png" ContentType="image/png"/>
  <Override PartName="/ppt/media/image36.png" ContentType="image/png"/>
  <Override PartName="/ppt/media/image37.png" ContentType="image/png"/>
  <Override PartName="/ppt/media/image68.jpeg" ContentType="image/jpeg"/>
  <Override PartName="/ppt/media/image53.png" ContentType="image/png"/>
  <Override PartName="/ppt/media/image1.png" ContentType="image/png"/>
  <Override PartName="/ppt/media/image38.png" ContentType="image/png"/>
  <Override PartName="/ppt/media/image52.png" ContentType="image/png"/>
  <Override PartName="/ppt/media/image54.png" ContentType="image/png"/>
  <Override PartName="/ppt/media/image2.png" ContentType="image/png"/>
  <Override PartName="/ppt/media/image39.png" ContentType="image/png"/>
  <Override PartName="/ppt/media/image56.png" ContentType="image/png"/>
  <Override PartName="/ppt/media/image4.png" ContentType="image/png"/>
  <Override PartName="/ppt/media/image21.png" ContentType="image/png"/>
  <Override PartName="/ppt/media/image11.png" ContentType="image/png"/>
  <Override PartName="/ppt/media/image22.png" ContentType="image/png"/>
  <Override PartName="/ppt/media/image8.png" ContentType="image/png"/>
  <Override PartName="/ppt/media/image58.png" ContentType="image/png"/>
  <Override PartName="/ppt/media/image6.png" ContentType="image/png"/>
  <Override PartName="/ppt/media/image23.png" ContentType="image/png"/>
  <Override PartName="/ppt/media/image9.png" ContentType="image/png"/>
  <Override PartName="/ppt/media/image7.png" ContentType="image/png"/>
  <Override PartName="/ppt/media/image59.png" ContentType="image/png"/>
  <Override PartName="/ppt/media/image24.png" ContentType="image/png"/>
  <Override PartName="/ppt/media/image10.png" ContentType="image/png"/>
  <Override PartName="/ppt/media/image6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91.png" ContentType="image/png"/>
  <Override PartName="/ppt/media/image17.png" ContentType="image/png"/>
  <Override PartName="/ppt/media/image92.png" ContentType="image/png"/>
  <Override PartName="/ppt/media/image18.png" ContentType="image/png"/>
  <Override PartName="/ppt/media/image93.png" ContentType="image/png"/>
  <Override PartName="/ppt/media/image19.png" ContentType="image/png"/>
  <Override PartName="/ppt/media/image94.png" ContentType="image/png"/>
  <Override PartName="/ppt/media/image57.png" ContentType="image/png"/>
  <Override PartName="/ppt/media/image5.png" ContentType="image/png"/>
  <Override PartName="/ppt/media/image55.png" ContentType="image/png"/>
  <Override PartName="/ppt/media/image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89.png" ContentType="image/png"/>
  <Override PartName="/ppt/media/image40.png" ContentType="image/png"/>
  <Override PartName="/ppt/media/image41.png" ContentType="image/png"/>
  <Override PartName="/ppt/media/image44.png" ContentType="image/png"/>
  <Override PartName="/ppt/media/image46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9.png" ContentType="image/png"/>
  <Override PartName="/ppt/media/image97.wmf" ContentType="image/x-wmf"/>
  <Override PartName="/ppt/media/image78.png" ContentType="image/png"/>
  <Override PartName="/ppt/media/image47.png" ContentType="image/png"/>
  <Override PartName="/ppt/media/image80.png" ContentType="image/png"/>
  <Override PartName="/ppt/media/image48.png" ContentType="image/png"/>
  <Override PartName="/ppt/media/image81.png" ContentType="image/png"/>
  <Override PartName="/ppt/media/image49.png" ContentType="image/png"/>
  <Override PartName="/ppt/media/image82.png" ContentType="image/png"/>
  <Override PartName="/ppt/media/image83.png" ContentType="image/png"/>
  <Override PartName="/ppt/media/image31.png" ContentType="image/png"/>
  <Override PartName="/ppt/media/image84.png" ContentType="image/png"/>
  <Override PartName="/ppt/media/image33.png" ContentType="image/png"/>
  <Override PartName="/ppt/media/image86.png" ContentType="image/png"/>
  <Override PartName="/ppt/media/image34.png" ContentType="image/png"/>
  <Override PartName="/ppt/media/image87.png" ContentType="image/png"/>
  <Override PartName="/ppt/media/image35.png" ContentType="image/png"/>
  <Override PartName="/ppt/media/image88.png" ContentType="image/png"/>
  <Override PartName="/ppt/media/image43.png" ContentType="image/png"/>
  <Override PartName="/ppt/media/image96.png" ContentType="image/png"/>
  <Override PartName="/ppt/media/image42.png" ContentType="image/png"/>
  <Override PartName="/ppt/media/image95.png" ContentType="image/png"/>
  <Override PartName="/ppt/media/image32.png" ContentType="image/png"/>
  <Override PartName="/ppt/media/image85.png" ContentType="image/png"/>
  <Override PartName="/ppt/media/image20.png" ContentType="image/png"/>
  <Override PartName="/ppt/media/image45.png" ContentType="image/png"/>
  <Override PartName="/ppt/media/image9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/>
          <p:nvPr/>
        </p:nvSpPr>
        <p:spPr>
          <a:xfrm>
            <a:off x="11378160" y="6384600"/>
            <a:ext cx="6609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B3E6A0-5B65-46AA-9B8D-FC1D1823D15F}" type="slidenum"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 Placeholder 5"/>
          <p:cNvSpPr/>
          <p:nvPr/>
        </p:nvSpPr>
        <p:spPr>
          <a:xfrm>
            <a:off x="11378160" y="6384600"/>
            <a:ext cx="6609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306355E-5C3F-4B48-B9FB-315501539F6A}" type="slidenum"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tte@cs.fau.de" TargetMode="External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anima-wg/enrollment-roadmap" TargetMode="External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ipj.dreamhosters.com/wp-content/uploads/2021/10/243-ipj.pdf" TargetMode="External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7.wmf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docs.fcc.gov/public/attachments/DOC-367699A1.docx" TargetMode="External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/>
          <p:nvPr/>
        </p:nvSpPr>
        <p:spPr>
          <a:xfrm>
            <a:off x="1523880" y="1149480"/>
            <a:ext cx="10168560" cy="267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4000"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Autonomic Networking gets serious @IETF</a:t>
            </a:r>
            <a:br/>
            <a:br/>
            <a:r>
              <a:rPr b="0" lang="en-US" sz="4800" spc="-1" strike="noStrike">
                <a:solidFill>
                  <a:srgbClr val="000000"/>
                </a:solidFill>
                <a:latin typeface="Calibri Light"/>
                <a:ea typeface="Menlo-Regular"/>
              </a:rPr>
              <a:t>3. KuVS Fachgespräch "Network Softwarization"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Menlo-Regular"/>
              </a:rPr>
              <a:t>https://kn.inf.uni-tuebingen.de/kuvs-fg-netsoft/2022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3" name="Subtitle 2"/>
          <p:cNvSpPr/>
          <p:nvPr/>
        </p:nvSpPr>
        <p:spPr>
          <a:xfrm>
            <a:off x="1523880" y="4204080"/>
            <a:ext cx="9143280" cy="23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Toerless Eckert, Futurewei USA (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tte@cs.fau.de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04/7-8/2022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94" name="Slide Number Placeholder 4"/>
          <p:cNvSpPr/>
          <p:nvPr/>
        </p:nvSpPr>
        <p:spPr>
          <a:xfrm>
            <a:off x="11378160" y="6384600"/>
            <a:ext cx="6609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B3618D4-51A0-4471-A7E3-74034188B2E3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195" name="TextBox 3"/>
          <p:cNvSpPr/>
          <p:nvPr/>
        </p:nvSpPr>
        <p:spPr>
          <a:xfrm>
            <a:off x="-65880" y="6504840"/>
            <a:ext cx="5315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Slides will also be at github.com/toerless/presentations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"/>
          <p:cNvSpPr/>
          <p:nvPr/>
        </p:nvSpPr>
        <p:spPr>
          <a:xfrm>
            <a:off x="1359000" y="608040"/>
            <a:ext cx="9106200" cy="5617080"/>
          </a:xfrm>
          <a:prstGeom prst="rect">
            <a:avLst/>
          </a:prstGeom>
          <a:solidFill>
            <a:srgbClr val="eeeeee"/>
          </a:solidFill>
          <a:ln w="36000">
            <a:solidFill>
              <a:srgbClr val="5020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1595880" y="1055520"/>
            <a:ext cx="4169160" cy="4404240"/>
          </a:xfrm>
          <a:prstGeom prst="rect">
            <a:avLst/>
          </a:prstGeom>
          <a:solidFill>
            <a:srgbClr val="fff5ce"/>
          </a:solidFill>
          <a:ln w="36000">
            <a:solidFill>
              <a:srgbClr val="706e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Title 2071_2"/>
          <p:cNvSpPr/>
          <p:nvPr/>
        </p:nvSpPr>
        <p:spPr>
          <a:xfrm>
            <a:off x="104040" y="-111960"/>
            <a:ext cx="12664080" cy="92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Autonomic Control Plane (ACP) (2) – example/minimum design 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62" name=""/>
          <p:cNvGrpSpPr/>
          <p:nvPr/>
        </p:nvGrpSpPr>
        <p:grpSpPr>
          <a:xfrm>
            <a:off x="2902680" y="3840840"/>
            <a:ext cx="601920" cy="1411560"/>
            <a:chOff x="2902680" y="3840840"/>
            <a:chExt cx="601920" cy="1411560"/>
          </a:xfrm>
        </p:grpSpPr>
        <p:sp>
          <p:nvSpPr>
            <p:cNvPr id="263" name=""/>
            <p:cNvSpPr/>
            <p:nvPr/>
          </p:nvSpPr>
          <p:spPr>
            <a:xfrm rot="16200000">
              <a:off x="2500200" y="4269600"/>
              <a:ext cx="1371960" cy="514440"/>
            </a:xfrm>
            <a:prstGeom prst="rect">
              <a:avLst/>
            </a:prstGeom>
            <a:solidFill>
              <a:srgbClr val="e0c2cd"/>
            </a:solidFill>
            <a:ln w="18000">
              <a:solidFill>
                <a:srgbClr val="7803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"/>
            <p:cNvSpPr/>
            <p:nvPr/>
          </p:nvSpPr>
          <p:spPr>
            <a:xfrm rot="16200000">
              <a:off x="2503800" y="4251600"/>
              <a:ext cx="139968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IPsec/DTLS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IPv6 tunnel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65" name=""/>
          <p:cNvGrpSpPr/>
          <p:nvPr/>
        </p:nvGrpSpPr>
        <p:grpSpPr>
          <a:xfrm>
            <a:off x="3731760" y="3849480"/>
            <a:ext cx="601920" cy="1411560"/>
            <a:chOff x="3731760" y="3849480"/>
            <a:chExt cx="601920" cy="1411560"/>
          </a:xfrm>
        </p:grpSpPr>
        <p:sp>
          <p:nvSpPr>
            <p:cNvPr id="266" name=""/>
            <p:cNvSpPr/>
            <p:nvPr/>
          </p:nvSpPr>
          <p:spPr>
            <a:xfrm rot="16200000">
              <a:off x="3329280" y="4278240"/>
              <a:ext cx="1371960" cy="514440"/>
            </a:xfrm>
            <a:prstGeom prst="rect">
              <a:avLst/>
            </a:prstGeom>
            <a:solidFill>
              <a:srgbClr val="e0c2cd"/>
            </a:solidFill>
            <a:ln w="18000">
              <a:solidFill>
                <a:srgbClr val="7803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"/>
            <p:cNvSpPr/>
            <p:nvPr/>
          </p:nvSpPr>
          <p:spPr>
            <a:xfrm rot="16200000">
              <a:off x="3332880" y="4260240"/>
              <a:ext cx="139968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IPsec/DTLS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IPv6 tunnel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68" name=""/>
          <p:cNvGrpSpPr/>
          <p:nvPr/>
        </p:nvGrpSpPr>
        <p:grpSpPr>
          <a:xfrm>
            <a:off x="2510280" y="2965680"/>
            <a:ext cx="2251440" cy="369000"/>
            <a:chOff x="2510280" y="2965680"/>
            <a:chExt cx="2251440" cy="369000"/>
          </a:xfrm>
        </p:grpSpPr>
        <p:sp>
          <p:nvSpPr>
            <p:cNvPr id="269" name=""/>
            <p:cNvSpPr/>
            <p:nvPr/>
          </p:nvSpPr>
          <p:spPr>
            <a:xfrm>
              <a:off x="2523600" y="2965680"/>
              <a:ext cx="2229480" cy="369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"/>
            <p:cNvSpPr/>
            <p:nvPr/>
          </p:nvSpPr>
          <p:spPr>
            <a:xfrm>
              <a:off x="2510280" y="2988360"/>
              <a:ext cx="22514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RPL routing protocol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71" name=""/>
          <p:cNvGrpSpPr/>
          <p:nvPr/>
        </p:nvGrpSpPr>
        <p:grpSpPr>
          <a:xfrm>
            <a:off x="2513160" y="3467160"/>
            <a:ext cx="2303280" cy="369000"/>
            <a:chOff x="2513160" y="3467160"/>
            <a:chExt cx="2303280" cy="369000"/>
          </a:xfrm>
        </p:grpSpPr>
        <p:sp>
          <p:nvSpPr>
            <p:cNvPr id="272" name=""/>
            <p:cNvSpPr/>
            <p:nvPr/>
          </p:nvSpPr>
          <p:spPr>
            <a:xfrm>
              <a:off x="2526480" y="3467160"/>
              <a:ext cx="2229480" cy="369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"/>
            <p:cNvSpPr/>
            <p:nvPr/>
          </p:nvSpPr>
          <p:spPr>
            <a:xfrm>
              <a:off x="2513160" y="3489840"/>
              <a:ext cx="230328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IPv6 </a:t>
              </a:r>
              <a:r>
                <a:rPr b="0" lang="en-US" sz="1600" spc="-1" strike="noStrike">
                  <a:latin typeface="Arial"/>
                </a:rPr>
                <a:t>packet forwarding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74" name=""/>
          <p:cNvSpPr/>
          <p:nvPr/>
        </p:nvSpPr>
        <p:spPr>
          <a:xfrm>
            <a:off x="4763880" y="3652560"/>
            <a:ext cx="110772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5881680" y="3414240"/>
            <a:ext cx="360" cy="435600"/>
          </a:xfrm>
          <a:prstGeom prst="line">
            <a:avLst/>
          </a:prstGeom>
          <a:ln w="54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>
            <a:off x="4788360" y="3810960"/>
            <a:ext cx="1012320" cy="14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ACP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IPv6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ULA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Arial"/>
              </a:rPr>
              <a:t>Loopback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Arial"/>
              </a:rPr>
              <a:t>Address/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Arial"/>
              </a:rPr>
              <a:t>Interface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817960" y="3602880"/>
            <a:ext cx="131760" cy="13176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8" name=""/>
          <p:cNvGrpSpPr/>
          <p:nvPr/>
        </p:nvGrpSpPr>
        <p:grpSpPr>
          <a:xfrm>
            <a:off x="2512800" y="1793520"/>
            <a:ext cx="2242800" cy="369000"/>
            <a:chOff x="2512800" y="1793520"/>
            <a:chExt cx="2242800" cy="369000"/>
          </a:xfrm>
        </p:grpSpPr>
        <p:sp>
          <p:nvSpPr>
            <p:cNvPr id="279" name=""/>
            <p:cNvSpPr/>
            <p:nvPr/>
          </p:nvSpPr>
          <p:spPr>
            <a:xfrm>
              <a:off x="2526120" y="1793520"/>
              <a:ext cx="2229480" cy="369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"/>
            <p:cNvSpPr/>
            <p:nvPr/>
          </p:nvSpPr>
          <p:spPr>
            <a:xfrm>
              <a:off x="2512800" y="1816200"/>
              <a:ext cx="21434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GRASP/ACP agent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81" name=""/>
          <p:cNvSpPr/>
          <p:nvPr/>
        </p:nvSpPr>
        <p:spPr>
          <a:xfrm>
            <a:off x="3650040" y="4529520"/>
            <a:ext cx="1972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>
            <a:off x="2814840" y="4561920"/>
            <a:ext cx="1972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>
            <a:off x="4573080" y="1940760"/>
            <a:ext cx="1972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4" name=""/>
          <p:cNvGrpSpPr/>
          <p:nvPr/>
        </p:nvGrpSpPr>
        <p:grpSpPr>
          <a:xfrm>
            <a:off x="2506680" y="2276280"/>
            <a:ext cx="2317320" cy="612000"/>
            <a:chOff x="2506680" y="2276280"/>
            <a:chExt cx="2317320" cy="612000"/>
          </a:xfrm>
        </p:grpSpPr>
        <p:sp>
          <p:nvSpPr>
            <p:cNvPr id="285" name=""/>
            <p:cNvSpPr/>
            <p:nvPr/>
          </p:nvSpPr>
          <p:spPr>
            <a:xfrm>
              <a:off x="2546280" y="2276280"/>
              <a:ext cx="2229480" cy="58032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"/>
            <p:cNvSpPr/>
            <p:nvPr/>
          </p:nvSpPr>
          <p:spPr>
            <a:xfrm>
              <a:off x="2506680" y="2286360"/>
              <a:ext cx="231732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DULL/GRASP L2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ACP</a:t>
              </a:r>
              <a:r>
                <a:rPr b="0" lang="en-US" sz="1600" spc="-1" strike="noStrike">
                  <a:latin typeface="Arial"/>
                </a:rPr>
                <a:t> </a:t>
              </a:r>
              <a:r>
                <a:rPr b="0" lang="en-US" sz="1500" spc="-1" strike="noStrike">
                  <a:latin typeface="Arial"/>
                </a:rPr>
                <a:t>neighbor discovery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287" name=""/>
          <p:cNvSpPr/>
          <p:nvPr/>
        </p:nvSpPr>
        <p:spPr>
          <a:xfrm rot="16200000">
            <a:off x="625320" y="3242880"/>
            <a:ext cx="3022200" cy="553320"/>
          </a:xfrm>
          <a:prstGeom prst="rect">
            <a:avLst/>
          </a:prstGeom>
          <a:solidFill>
            <a:srgbClr val="ffffd7"/>
          </a:solidFill>
          <a:ln w="36000">
            <a:solidFill>
              <a:srgbClr val="706e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"/>
          <p:cNvSpPr/>
          <p:nvPr/>
        </p:nvSpPr>
        <p:spPr>
          <a:xfrm rot="16200000">
            <a:off x="550800" y="3118320"/>
            <a:ext cx="314496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ACP agent  </a:t>
            </a:r>
            <a:r>
              <a:rPr b="0" lang="en-US" sz="1600" spc="-1" strike="noStrike">
                <a:latin typeface="Arial"/>
              </a:rPr>
              <a:t>VRF/tunnel/ Loopback creation/teardown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580400" y="1077480"/>
            <a:ext cx="413640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a1467e"/>
                </a:solidFill>
                <a:latin typeface="Arial"/>
              </a:rPr>
              <a:t>ACP V</a:t>
            </a:r>
            <a:r>
              <a:rPr b="1" lang="en-US" sz="1800" spc="-1" strike="noStrike">
                <a:solidFill>
                  <a:srgbClr val="a1467e"/>
                </a:solidFill>
                <a:latin typeface="Arial"/>
              </a:rPr>
              <a:t>irtual </a:t>
            </a:r>
            <a:r>
              <a:rPr b="1" lang="en-US" sz="2200" spc="-1" strike="noStrike">
                <a:solidFill>
                  <a:srgbClr val="a1467e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a1467e"/>
                </a:solidFill>
                <a:latin typeface="Arial"/>
              </a:rPr>
              <a:t>outing &amp;</a:t>
            </a:r>
            <a:r>
              <a:rPr b="1" lang="en-US" sz="2200" spc="-1" strike="noStrike">
                <a:solidFill>
                  <a:srgbClr val="a1467e"/>
                </a:solidFill>
                <a:latin typeface="Arial"/>
              </a:rPr>
              <a:t> F</a:t>
            </a:r>
            <a:r>
              <a:rPr b="1" lang="en-US" sz="1800" spc="-1" strike="noStrike">
                <a:solidFill>
                  <a:srgbClr val="a1467e"/>
                </a:solidFill>
                <a:latin typeface="Arial"/>
              </a:rPr>
              <a:t>orwarding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1467e"/>
                </a:solidFill>
                <a:latin typeface="Arial"/>
              </a:rPr>
              <a:t>NO operator/CLI config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6032160" y="1081440"/>
            <a:ext cx="4206600" cy="4711320"/>
          </a:xfrm>
          <a:prstGeom prst="rect">
            <a:avLst/>
          </a:prstGeom>
          <a:solidFill>
            <a:srgbClr val="f9e2e4"/>
          </a:solidFill>
          <a:ln w="36000">
            <a:solidFill>
              <a:srgbClr val="706e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>
            <a:off x="6466320" y="4092120"/>
            <a:ext cx="1169640" cy="582480"/>
          </a:xfrm>
          <a:prstGeom prst="rect">
            <a:avLst/>
          </a:prstGeom>
          <a:solidFill>
            <a:srgbClr val="dee6ef"/>
          </a:solidFill>
          <a:ln w="36000">
            <a:solidFill>
              <a:srgbClr val="3552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>
            <a:off x="6475680" y="4110480"/>
            <a:ext cx="13392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IPv6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Host stack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93" name=""/>
          <p:cNvGrpSpPr/>
          <p:nvPr/>
        </p:nvGrpSpPr>
        <p:grpSpPr>
          <a:xfrm>
            <a:off x="6746040" y="2086560"/>
            <a:ext cx="3226680" cy="857880"/>
            <a:chOff x="6746040" y="2086560"/>
            <a:chExt cx="3226680" cy="857880"/>
          </a:xfrm>
        </p:grpSpPr>
        <p:sp>
          <p:nvSpPr>
            <p:cNvPr id="294" name=""/>
            <p:cNvSpPr/>
            <p:nvPr/>
          </p:nvSpPr>
          <p:spPr>
            <a:xfrm>
              <a:off x="6757920" y="2090520"/>
              <a:ext cx="3214800" cy="846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"/>
            <p:cNvSpPr/>
            <p:nvPr/>
          </p:nvSpPr>
          <p:spPr>
            <a:xfrm>
              <a:off x="6746040" y="2086560"/>
              <a:ext cx="2870280" cy="85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Management Plane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SSH, Netconf, SNMP, CLI,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Web-Interface,...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96" name=""/>
          <p:cNvGrpSpPr/>
          <p:nvPr/>
        </p:nvGrpSpPr>
        <p:grpSpPr>
          <a:xfrm>
            <a:off x="7714800" y="4094280"/>
            <a:ext cx="2269080" cy="581760"/>
            <a:chOff x="7714800" y="4094280"/>
            <a:chExt cx="2269080" cy="581760"/>
          </a:xfrm>
        </p:grpSpPr>
        <p:sp>
          <p:nvSpPr>
            <p:cNvPr id="297" name=""/>
            <p:cNvSpPr/>
            <p:nvPr/>
          </p:nvSpPr>
          <p:spPr>
            <a:xfrm>
              <a:off x="7754400" y="4094280"/>
              <a:ext cx="2229480" cy="58032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"/>
            <p:cNvSpPr/>
            <p:nvPr/>
          </p:nvSpPr>
          <p:spPr>
            <a:xfrm>
              <a:off x="7714800" y="4104360"/>
              <a:ext cx="2065680" cy="57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Control Plane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latin typeface="Arial"/>
                </a:rPr>
                <a:t>Routing/Bridging etc.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99" name=""/>
          <p:cNvSpPr/>
          <p:nvPr/>
        </p:nvSpPr>
        <p:spPr>
          <a:xfrm>
            <a:off x="6042600" y="1083600"/>
            <a:ext cx="465804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Existing router/switch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2400" spc="-1" strike="noStrike">
                <a:solidFill>
                  <a:srgbClr val="a1467e"/>
                </a:solidFill>
                <a:latin typeface="Arial"/>
              </a:rPr>
              <a:t>Data-Plane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300" name=""/>
          <p:cNvGrpSpPr/>
          <p:nvPr/>
        </p:nvGrpSpPr>
        <p:grpSpPr>
          <a:xfrm>
            <a:off x="6723000" y="3046320"/>
            <a:ext cx="3260160" cy="857880"/>
            <a:chOff x="6723000" y="3046320"/>
            <a:chExt cx="3260160" cy="857880"/>
          </a:xfrm>
        </p:grpSpPr>
        <p:sp>
          <p:nvSpPr>
            <p:cNvPr id="301" name=""/>
            <p:cNvSpPr/>
            <p:nvPr/>
          </p:nvSpPr>
          <p:spPr>
            <a:xfrm>
              <a:off x="6768360" y="3053520"/>
              <a:ext cx="3214800" cy="846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"/>
            <p:cNvSpPr/>
            <p:nvPr/>
          </p:nvSpPr>
          <p:spPr>
            <a:xfrm>
              <a:off x="6723000" y="3046320"/>
              <a:ext cx="3149280" cy="85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Distributed/decentralized 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Services such as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Radius, DNS, NTP, syslog, 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03" name=""/>
          <p:cNvGrpSpPr/>
          <p:nvPr/>
        </p:nvGrpSpPr>
        <p:grpSpPr>
          <a:xfrm>
            <a:off x="6701760" y="4808520"/>
            <a:ext cx="3258720" cy="712800"/>
            <a:chOff x="6701760" y="4808520"/>
            <a:chExt cx="3258720" cy="712800"/>
          </a:xfrm>
        </p:grpSpPr>
        <p:sp>
          <p:nvSpPr>
            <p:cNvPr id="304" name=""/>
            <p:cNvSpPr/>
            <p:nvPr/>
          </p:nvSpPr>
          <p:spPr>
            <a:xfrm>
              <a:off x="6701760" y="4808520"/>
              <a:ext cx="3258720" cy="7128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"/>
            <p:cNvSpPr/>
            <p:nvPr/>
          </p:nvSpPr>
          <p:spPr>
            <a:xfrm>
              <a:off x="6746400" y="4872600"/>
              <a:ext cx="3197880" cy="57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(multi-VRF) Forwarding Plane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latin typeface="Arial"/>
                </a:rPr>
                <a:t>IPv4/IPv6/L2/features/tunnels/...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06" name=""/>
          <p:cNvSpPr/>
          <p:nvPr/>
        </p:nvSpPr>
        <p:spPr>
          <a:xfrm flipH="1">
            <a:off x="8991720" y="5537520"/>
            <a:ext cx="7560" cy="8384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7811280" y="5966640"/>
            <a:ext cx="51876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...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874560" y="5516640"/>
            <a:ext cx="11160" cy="8316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9" name="Group 183_2"/>
          <p:cNvGrpSpPr/>
          <p:nvPr/>
        </p:nvGrpSpPr>
        <p:grpSpPr>
          <a:xfrm>
            <a:off x="6239160" y="1485000"/>
            <a:ext cx="1445400" cy="537120"/>
            <a:chOff x="6239160" y="1485000"/>
            <a:chExt cx="1445400" cy="537120"/>
          </a:xfrm>
        </p:grpSpPr>
        <p:grpSp>
          <p:nvGrpSpPr>
            <p:cNvPr id="310" name="Group 184_2"/>
            <p:cNvGrpSpPr/>
            <p:nvPr/>
          </p:nvGrpSpPr>
          <p:grpSpPr>
            <a:xfrm>
              <a:off x="6239160" y="1491840"/>
              <a:ext cx="1445400" cy="530280"/>
              <a:chOff x="6239160" y="1491840"/>
              <a:chExt cx="1445400" cy="530280"/>
            </a:xfrm>
          </p:grpSpPr>
          <p:pic>
            <p:nvPicPr>
              <p:cNvPr id="311" name="Picture 10_14" descr="mage result for certificate"/>
              <p:cNvPicPr/>
              <p:nvPr/>
            </p:nvPicPr>
            <p:blipFill>
              <a:blip r:embed="rId1"/>
              <a:stretch/>
            </p:blipFill>
            <p:spPr>
              <a:xfrm>
                <a:off x="6239160" y="1491840"/>
                <a:ext cx="1445400" cy="530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12" name="Rounded Rectangle 188_2"/>
              <p:cNvSpPr/>
              <p:nvPr/>
            </p:nvSpPr>
            <p:spPr>
              <a:xfrm>
                <a:off x="6344640" y="1585440"/>
                <a:ext cx="738360" cy="43668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13" name="Rectangle 185_2"/>
            <p:cNvSpPr/>
            <p:nvPr/>
          </p:nvSpPr>
          <p:spPr>
            <a:xfrm>
              <a:off x="6514200" y="1585440"/>
              <a:ext cx="1087920" cy="322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TextBox 186_2"/>
            <p:cNvSpPr/>
            <p:nvPr/>
          </p:nvSpPr>
          <p:spPr>
            <a:xfrm>
              <a:off x="6318360" y="1485000"/>
              <a:ext cx="119628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BRSKI Domain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315" name=""/>
          <p:cNvSpPr/>
          <p:nvPr/>
        </p:nvSpPr>
        <p:spPr>
          <a:xfrm>
            <a:off x="7496640" y="161028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36000">
            <a:solidFill>
              <a:srgbClr val="5eb9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5924520" y="3665880"/>
            <a:ext cx="556560" cy="69912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 flipH="1">
            <a:off x="4037760" y="5961600"/>
            <a:ext cx="4961160" cy="36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4028040" y="5245560"/>
            <a:ext cx="13320" cy="73908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3226680" y="5196960"/>
            <a:ext cx="6120" cy="93276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 flipH="1">
            <a:off x="3219480" y="6120000"/>
            <a:ext cx="3660840" cy="36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>
            <a:off x="1571040" y="612720"/>
            <a:ext cx="464580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Arial"/>
              </a:rPr>
              <a:t>ACP capable Router or Switch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 flipH="1" flipV="1">
            <a:off x="6633360" y="5634360"/>
            <a:ext cx="2365920" cy="32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6636600" y="4683600"/>
            <a:ext cx="1440" cy="95220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 flipH="1" flipV="1">
            <a:off x="6570360" y="5700960"/>
            <a:ext cx="299160" cy="32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6573240" y="4673880"/>
            <a:ext cx="360" cy="102708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7" name=""/>
          <p:cNvGrpSpPr/>
          <p:nvPr/>
        </p:nvGrpSpPr>
        <p:grpSpPr>
          <a:xfrm>
            <a:off x="6732000" y="3047400"/>
            <a:ext cx="3260160" cy="857880"/>
            <a:chOff x="6732000" y="3047400"/>
            <a:chExt cx="3260160" cy="857880"/>
          </a:xfrm>
        </p:grpSpPr>
        <p:sp>
          <p:nvSpPr>
            <p:cNvPr id="328" name=""/>
            <p:cNvSpPr/>
            <p:nvPr/>
          </p:nvSpPr>
          <p:spPr>
            <a:xfrm>
              <a:off x="6777360" y="3054600"/>
              <a:ext cx="3214800" cy="846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"/>
            <p:cNvSpPr/>
            <p:nvPr/>
          </p:nvSpPr>
          <p:spPr>
            <a:xfrm>
              <a:off x="6732000" y="3047400"/>
              <a:ext cx="3149280" cy="85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Distributed/decentralized 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Services such as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Radius, DNS, NTP, syslog, 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30" name=""/>
          <p:cNvGrpSpPr/>
          <p:nvPr/>
        </p:nvGrpSpPr>
        <p:grpSpPr>
          <a:xfrm>
            <a:off x="7922880" y="1469520"/>
            <a:ext cx="2024280" cy="541440"/>
            <a:chOff x="7922880" y="1469520"/>
            <a:chExt cx="2024280" cy="541440"/>
          </a:xfrm>
        </p:grpSpPr>
        <p:sp>
          <p:nvSpPr>
            <p:cNvPr id="331" name=""/>
            <p:cNvSpPr/>
            <p:nvPr/>
          </p:nvSpPr>
          <p:spPr>
            <a:xfrm>
              <a:off x="7948800" y="1476720"/>
              <a:ext cx="1998360" cy="50688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"/>
            <p:cNvSpPr/>
            <p:nvPr/>
          </p:nvSpPr>
          <p:spPr>
            <a:xfrm>
              <a:off x="7922880" y="1469520"/>
              <a:ext cx="1924920" cy="54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latin typeface="Arial"/>
                </a:rPr>
                <a:t>EST / BRSKI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latin typeface="Arial"/>
                </a:rPr>
                <a:t>Registrar/Proxy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33" name=""/>
          <p:cNvSpPr/>
          <p:nvPr/>
        </p:nvSpPr>
        <p:spPr>
          <a:xfrm>
            <a:off x="6044760" y="386028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38"/>
          </a:solidFill>
          <a:ln w="36000">
            <a:solidFill>
              <a:srgbClr val="5eb9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9852120" y="337248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38"/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"/>
          <p:cNvSpPr/>
          <p:nvPr/>
        </p:nvSpPr>
        <p:spPr>
          <a:xfrm>
            <a:off x="9829800" y="236340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38"/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/>
          <p:nvPr/>
        </p:nvSpPr>
        <p:spPr>
          <a:xfrm>
            <a:off x="9807480" y="156564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38"/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"/>
          <p:cNvSpPr/>
          <p:nvPr/>
        </p:nvSpPr>
        <p:spPr>
          <a:xfrm>
            <a:off x="974160" y="627084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38"/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>
            <a:off x="1278360" y="6234840"/>
            <a:ext cx="3129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provide/use ACP connectivity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650160" y="627084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38"/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 flipV="1">
            <a:off x="5389560" y="3879360"/>
            <a:ext cx="276840" cy="346320"/>
          </a:xfrm>
          <a:prstGeom prst="line">
            <a:avLst/>
          </a:prstGeom>
          <a:ln w="1800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/>
          <p:nvPr/>
        </p:nvSpPr>
        <p:spPr>
          <a:xfrm>
            <a:off x="965160" y="655884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9"/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>
            <a:off x="1269360" y="6522840"/>
            <a:ext cx="3580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provide/use certificate for security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641160" y="655884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9"/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 rot="21592800">
            <a:off x="1720080" y="1741680"/>
            <a:ext cx="3103200" cy="2122560"/>
          </a:xfrm>
          <a:prstGeom prst="rect">
            <a:avLst/>
          </a:prstGeom>
          <a:solidFill>
            <a:srgbClr val="ffffd7">
              <a:alpha val="9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 rot="21592800">
            <a:off x="1760040" y="3837600"/>
            <a:ext cx="886680" cy="1317960"/>
          </a:xfrm>
          <a:prstGeom prst="rect">
            <a:avLst/>
          </a:prstGeom>
          <a:solidFill>
            <a:srgbClr val="ffffd7">
              <a:alpha val="9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6622560" y="6395400"/>
            <a:ext cx="2716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physical router interfaces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2071_0"/>
          <p:cNvSpPr/>
          <p:nvPr/>
        </p:nvSpPr>
        <p:spPr>
          <a:xfrm>
            <a:off x="248040" y="176040"/>
            <a:ext cx="6482520" cy="92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8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Autonomic Control Plane (ACP)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348" name="Content Placeholder 2072_0"/>
          <p:cNvSpPr/>
          <p:nvPr/>
        </p:nvSpPr>
        <p:spPr>
          <a:xfrm>
            <a:off x="248040" y="871560"/>
            <a:ext cx="7177680" cy="65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PRE 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X.500 certificate for the ACP &lt;DOMAIN&gt;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Includes  IPv6 ACP loopback address field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Any PKI Mechanism: manual … BRSKI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ACP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0. Simple, scalable routing protocol (RPL) runs in ACP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All routes are /128 ACP loopback address routes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1. ACP neighbor  auto-discovered on subnets DULL-GRASP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2. Single-hop secure-channel built to ACP neighbor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Requiring peers with X.500 DOMAIN certificate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Negotiated; IPsec, DTLS or other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Uses only link-local IPv6 addresses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3. Secure channels become P2P interfaces in the ACP VRF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Uses only link-local IPv6 addresses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4. GRASP/ACP provides network-wide signaling </a:t>
            </a: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Reliable hop-by-hop multicast for service discovery</a:t>
            </a:r>
            <a:br/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PingFang SC"/>
              </a:rPr>
              <a:t>  </a:t>
            </a:r>
            <a:endParaRPr b="0" lang="en-US" sz="17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7167240" y="835200"/>
            <a:ext cx="4169160" cy="4404240"/>
          </a:xfrm>
          <a:prstGeom prst="rect">
            <a:avLst/>
          </a:prstGeom>
          <a:solidFill>
            <a:srgbClr val="fff5ce"/>
          </a:solidFill>
          <a:ln w="36000">
            <a:solidFill>
              <a:srgbClr val="706e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0" name=""/>
          <p:cNvGrpSpPr/>
          <p:nvPr/>
        </p:nvGrpSpPr>
        <p:grpSpPr>
          <a:xfrm>
            <a:off x="8474040" y="3620520"/>
            <a:ext cx="601920" cy="1411560"/>
            <a:chOff x="8474040" y="3620520"/>
            <a:chExt cx="601920" cy="1411560"/>
          </a:xfrm>
        </p:grpSpPr>
        <p:sp>
          <p:nvSpPr>
            <p:cNvPr id="351" name=""/>
            <p:cNvSpPr/>
            <p:nvPr/>
          </p:nvSpPr>
          <p:spPr>
            <a:xfrm rot="16200000">
              <a:off x="8071560" y="4049280"/>
              <a:ext cx="1371960" cy="514440"/>
            </a:xfrm>
            <a:prstGeom prst="rect">
              <a:avLst/>
            </a:prstGeom>
            <a:solidFill>
              <a:srgbClr val="e0c2cd"/>
            </a:solidFill>
            <a:ln w="18000">
              <a:solidFill>
                <a:srgbClr val="7803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"/>
            <p:cNvSpPr/>
            <p:nvPr/>
          </p:nvSpPr>
          <p:spPr>
            <a:xfrm rot="16200000">
              <a:off x="8075160" y="4031280"/>
              <a:ext cx="139968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IPsec/DTLS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IPv6 tunnel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53" name=""/>
          <p:cNvGrpSpPr/>
          <p:nvPr/>
        </p:nvGrpSpPr>
        <p:grpSpPr>
          <a:xfrm>
            <a:off x="9303120" y="3629160"/>
            <a:ext cx="601920" cy="1411560"/>
            <a:chOff x="9303120" y="3629160"/>
            <a:chExt cx="601920" cy="1411560"/>
          </a:xfrm>
        </p:grpSpPr>
        <p:sp>
          <p:nvSpPr>
            <p:cNvPr id="354" name=""/>
            <p:cNvSpPr/>
            <p:nvPr/>
          </p:nvSpPr>
          <p:spPr>
            <a:xfrm rot="16200000">
              <a:off x="8900640" y="4057920"/>
              <a:ext cx="1371960" cy="514440"/>
            </a:xfrm>
            <a:prstGeom prst="rect">
              <a:avLst/>
            </a:prstGeom>
            <a:solidFill>
              <a:srgbClr val="e0c2cd"/>
            </a:solidFill>
            <a:ln w="18000">
              <a:solidFill>
                <a:srgbClr val="7803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"/>
            <p:cNvSpPr/>
            <p:nvPr/>
          </p:nvSpPr>
          <p:spPr>
            <a:xfrm rot="16200000">
              <a:off x="8904240" y="4039920"/>
              <a:ext cx="139968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IPsec/DTLS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IPv6 tunnel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56" name=""/>
          <p:cNvGrpSpPr/>
          <p:nvPr/>
        </p:nvGrpSpPr>
        <p:grpSpPr>
          <a:xfrm>
            <a:off x="8081640" y="2745360"/>
            <a:ext cx="2251440" cy="369000"/>
            <a:chOff x="8081640" y="2745360"/>
            <a:chExt cx="2251440" cy="369000"/>
          </a:xfrm>
        </p:grpSpPr>
        <p:sp>
          <p:nvSpPr>
            <p:cNvPr id="357" name=""/>
            <p:cNvSpPr/>
            <p:nvPr/>
          </p:nvSpPr>
          <p:spPr>
            <a:xfrm>
              <a:off x="8094960" y="2745360"/>
              <a:ext cx="2229480" cy="369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"/>
            <p:cNvSpPr/>
            <p:nvPr/>
          </p:nvSpPr>
          <p:spPr>
            <a:xfrm>
              <a:off x="8081640" y="2768040"/>
              <a:ext cx="22514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RPL routing protocol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59" name=""/>
          <p:cNvGrpSpPr/>
          <p:nvPr/>
        </p:nvGrpSpPr>
        <p:grpSpPr>
          <a:xfrm>
            <a:off x="8084520" y="3246840"/>
            <a:ext cx="2303280" cy="369000"/>
            <a:chOff x="8084520" y="3246840"/>
            <a:chExt cx="2303280" cy="369000"/>
          </a:xfrm>
        </p:grpSpPr>
        <p:sp>
          <p:nvSpPr>
            <p:cNvPr id="360" name=""/>
            <p:cNvSpPr/>
            <p:nvPr/>
          </p:nvSpPr>
          <p:spPr>
            <a:xfrm>
              <a:off x="8097840" y="3246840"/>
              <a:ext cx="2229480" cy="369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"/>
            <p:cNvSpPr/>
            <p:nvPr/>
          </p:nvSpPr>
          <p:spPr>
            <a:xfrm>
              <a:off x="8084520" y="3269520"/>
              <a:ext cx="230328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IPv6 </a:t>
              </a:r>
              <a:r>
                <a:rPr b="0" lang="en-US" sz="1600" spc="-1" strike="noStrike">
                  <a:latin typeface="Arial"/>
                </a:rPr>
                <a:t>packet forwarding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62" name=""/>
          <p:cNvSpPr/>
          <p:nvPr/>
        </p:nvSpPr>
        <p:spPr>
          <a:xfrm>
            <a:off x="10335240" y="3432240"/>
            <a:ext cx="110772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>
            <a:off x="11453040" y="3193920"/>
            <a:ext cx="360" cy="435600"/>
          </a:xfrm>
          <a:prstGeom prst="line">
            <a:avLst/>
          </a:prstGeom>
          <a:ln w="54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10359720" y="3590640"/>
            <a:ext cx="1012320" cy="14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ACP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IPv6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ULA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Arial"/>
              </a:rPr>
              <a:t>Loopback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Arial"/>
              </a:rPr>
              <a:t>Address/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Arial"/>
              </a:rPr>
              <a:t>Interface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11389320" y="3382560"/>
            <a:ext cx="131760" cy="13176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6" name=""/>
          <p:cNvGrpSpPr/>
          <p:nvPr/>
        </p:nvGrpSpPr>
        <p:grpSpPr>
          <a:xfrm>
            <a:off x="8084160" y="1573200"/>
            <a:ext cx="2242800" cy="369000"/>
            <a:chOff x="8084160" y="1573200"/>
            <a:chExt cx="2242800" cy="369000"/>
          </a:xfrm>
        </p:grpSpPr>
        <p:sp>
          <p:nvSpPr>
            <p:cNvPr id="367" name=""/>
            <p:cNvSpPr/>
            <p:nvPr/>
          </p:nvSpPr>
          <p:spPr>
            <a:xfrm>
              <a:off x="8097480" y="1573200"/>
              <a:ext cx="2229480" cy="369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"/>
            <p:cNvSpPr/>
            <p:nvPr/>
          </p:nvSpPr>
          <p:spPr>
            <a:xfrm>
              <a:off x="8084160" y="1595880"/>
              <a:ext cx="21434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GRASP/ACP agent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69" name=""/>
          <p:cNvSpPr/>
          <p:nvPr/>
        </p:nvSpPr>
        <p:spPr>
          <a:xfrm>
            <a:off x="9221400" y="4309200"/>
            <a:ext cx="1972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8386200" y="4341600"/>
            <a:ext cx="1972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>
            <a:off x="10144440" y="1720440"/>
            <a:ext cx="1972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2" name=""/>
          <p:cNvGrpSpPr/>
          <p:nvPr/>
        </p:nvGrpSpPr>
        <p:grpSpPr>
          <a:xfrm>
            <a:off x="8078040" y="2055960"/>
            <a:ext cx="2317320" cy="612000"/>
            <a:chOff x="8078040" y="2055960"/>
            <a:chExt cx="2317320" cy="612000"/>
          </a:xfrm>
        </p:grpSpPr>
        <p:sp>
          <p:nvSpPr>
            <p:cNvPr id="373" name=""/>
            <p:cNvSpPr/>
            <p:nvPr/>
          </p:nvSpPr>
          <p:spPr>
            <a:xfrm>
              <a:off x="8117640" y="2055960"/>
              <a:ext cx="2229480" cy="58032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"/>
            <p:cNvSpPr/>
            <p:nvPr/>
          </p:nvSpPr>
          <p:spPr>
            <a:xfrm>
              <a:off x="8078040" y="2066040"/>
              <a:ext cx="231732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DULL/GRASP L2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ACP</a:t>
              </a:r>
              <a:r>
                <a:rPr b="0" lang="en-US" sz="1600" spc="-1" strike="noStrike">
                  <a:latin typeface="Arial"/>
                </a:rPr>
                <a:t> </a:t>
              </a:r>
              <a:r>
                <a:rPr b="0" lang="en-US" sz="1500" spc="-1" strike="noStrike">
                  <a:latin typeface="Arial"/>
                </a:rPr>
                <a:t>neighbor discovery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75" name=""/>
          <p:cNvSpPr/>
          <p:nvPr/>
        </p:nvSpPr>
        <p:spPr>
          <a:xfrm rot="16200000">
            <a:off x="6196680" y="3022560"/>
            <a:ext cx="3022200" cy="553320"/>
          </a:xfrm>
          <a:prstGeom prst="rect">
            <a:avLst/>
          </a:prstGeom>
          <a:solidFill>
            <a:srgbClr val="ffffd7"/>
          </a:solidFill>
          <a:ln w="36000">
            <a:solidFill>
              <a:srgbClr val="706e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/>
          <p:nvPr/>
        </p:nvSpPr>
        <p:spPr>
          <a:xfrm rot="16200000">
            <a:off x="6122160" y="2898000"/>
            <a:ext cx="314496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ACP agent  </a:t>
            </a:r>
            <a:r>
              <a:rPr b="0" lang="en-US" sz="1600" spc="-1" strike="noStrike">
                <a:latin typeface="Arial"/>
              </a:rPr>
              <a:t>VRF/tunnel/ Loopback creation/teardown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7259760" y="857160"/>
            <a:ext cx="252720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a1467e"/>
                </a:solidFill>
                <a:latin typeface="Arial"/>
              </a:rPr>
              <a:t>ACP VRF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1467e"/>
                </a:solidFill>
                <a:latin typeface="Arial"/>
              </a:rPr>
              <a:t>NO operator/CLI config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9599400" y="5025240"/>
            <a:ext cx="13320" cy="739080"/>
          </a:xfrm>
          <a:prstGeom prst="line">
            <a:avLst/>
          </a:prstGeom>
          <a:ln w="36000">
            <a:solidFill>
              <a:srgbClr val="ff00e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8798040" y="4976640"/>
            <a:ext cx="6120" cy="932760"/>
          </a:xfrm>
          <a:prstGeom prst="line">
            <a:avLst/>
          </a:prstGeom>
          <a:ln w="36000">
            <a:solidFill>
              <a:srgbClr val="ff00e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Box 2074_0"/>
          <p:cNvSpPr/>
          <p:nvPr/>
        </p:nvSpPr>
        <p:spPr>
          <a:xfrm>
            <a:off x="9612720" y="6232680"/>
            <a:ext cx="1965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ACP secure virtual connections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With GRASP signaling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81" name="Group 183_0"/>
          <p:cNvGrpSpPr/>
          <p:nvPr/>
        </p:nvGrpSpPr>
        <p:grpSpPr>
          <a:xfrm>
            <a:off x="7622640" y="6294600"/>
            <a:ext cx="1100520" cy="394560"/>
            <a:chOff x="7622640" y="6294600"/>
            <a:chExt cx="1100520" cy="394560"/>
          </a:xfrm>
        </p:grpSpPr>
        <p:grpSp>
          <p:nvGrpSpPr>
            <p:cNvPr id="382" name="Group 184_0"/>
            <p:cNvGrpSpPr/>
            <p:nvPr/>
          </p:nvGrpSpPr>
          <p:grpSpPr>
            <a:xfrm>
              <a:off x="7622640" y="6299640"/>
              <a:ext cx="1100520" cy="389520"/>
              <a:chOff x="7622640" y="6299640"/>
              <a:chExt cx="1100520" cy="389520"/>
            </a:xfrm>
          </p:grpSpPr>
          <p:pic>
            <p:nvPicPr>
              <p:cNvPr id="383" name="Picture 10_0" descr="mage result for certificate"/>
              <p:cNvPicPr/>
              <p:nvPr/>
            </p:nvPicPr>
            <p:blipFill>
              <a:blip r:embed="rId1"/>
              <a:stretch/>
            </p:blipFill>
            <p:spPr>
              <a:xfrm>
                <a:off x="7622640" y="6299640"/>
                <a:ext cx="1100520" cy="389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4" name="Rounded Rectangle 188_0"/>
              <p:cNvSpPr/>
              <p:nvPr/>
            </p:nvSpPr>
            <p:spPr>
              <a:xfrm>
                <a:off x="7702920" y="6368400"/>
                <a:ext cx="562320" cy="32076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85" name="Rectangle 185_0"/>
            <p:cNvSpPr/>
            <p:nvPr/>
          </p:nvSpPr>
          <p:spPr>
            <a:xfrm>
              <a:off x="7832160" y="6368400"/>
              <a:ext cx="828360" cy="23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6" name="TextBox 186_0"/>
            <p:cNvSpPr/>
            <p:nvPr/>
          </p:nvSpPr>
          <p:spPr>
            <a:xfrm>
              <a:off x="7686360" y="6294600"/>
              <a:ext cx="903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BRSKI Domain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387" name="Group 195_0"/>
          <p:cNvGrpSpPr/>
          <p:nvPr/>
        </p:nvGrpSpPr>
        <p:grpSpPr>
          <a:xfrm>
            <a:off x="7297200" y="6368400"/>
            <a:ext cx="337680" cy="181440"/>
            <a:chOff x="7297200" y="6368400"/>
            <a:chExt cx="337680" cy="181440"/>
          </a:xfrm>
        </p:grpSpPr>
        <p:grpSp>
          <p:nvGrpSpPr>
            <p:cNvPr id="388" name="Group 196_0"/>
            <p:cNvGrpSpPr/>
            <p:nvPr/>
          </p:nvGrpSpPr>
          <p:grpSpPr>
            <a:xfrm>
              <a:off x="7317360" y="6388920"/>
              <a:ext cx="265680" cy="159120"/>
              <a:chOff x="7317360" y="6388920"/>
              <a:chExt cx="265680" cy="159120"/>
            </a:xfrm>
          </p:grpSpPr>
          <p:pic>
            <p:nvPicPr>
              <p:cNvPr id="389" name="Picture 10_1" descr="mage result for certificate"/>
              <p:cNvPicPr/>
              <p:nvPr/>
            </p:nvPicPr>
            <p:blipFill>
              <a:blip r:embed="rId2"/>
              <a:stretch/>
            </p:blipFill>
            <p:spPr>
              <a:xfrm>
                <a:off x="7332120" y="638892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0" name="Rounded Rectangle 200_0"/>
              <p:cNvSpPr/>
              <p:nvPr/>
            </p:nvSpPr>
            <p:spPr>
              <a:xfrm>
                <a:off x="7317360" y="641700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91" name="Rectangle 197_0"/>
            <p:cNvSpPr/>
            <p:nvPr/>
          </p:nvSpPr>
          <p:spPr>
            <a:xfrm>
              <a:off x="7371000" y="641700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TextBox 198_0"/>
            <p:cNvSpPr/>
            <p:nvPr/>
          </p:nvSpPr>
          <p:spPr>
            <a:xfrm>
              <a:off x="7297200" y="636840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393" name="Straight Connector 201_0"/>
          <p:cNvSpPr/>
          <p:nvPr/>
        </p:nvSpPr>
        <p:spPr>
          <a:xfrm flipH="1">
            <a:off x="8858160" y="6456600"/>
            <a:ext cx="783000" cy="7920"/>
          </a:xfrm>
          <a:prstGeom prst="line">
            <a:avLst/>
          </a:prstGeom>
          <a:ln w="28575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"/>
          <p:cNvSpPr/>
          <p:nvPr/>
        </p:nvSpPr>
        <p:spPr>
          <a:xfrm>
            <a:off x="8507880" y="6331680"/>
            <a:ext cx="2592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e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TextBox 2074_2"/>
          <p:cNvSpPr/>
          <p:nvPr/>
        </p:nvSpPr>
        <p:spPr>
          <a:xfrm rot="16200000">
            <a:off x="9905760" y="3142080"/>
            <a:ext cx="37447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For Host stack apps accessing ACP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ounded Rectangle 83_1"/>
          <p:cNvSpPr/>
          <p:nvPr/>
        </p:nvSpPr>
        <p:spPr>
          <a:xfrm>
            <a:off x="6887520" y="1505160"/>
            <a:ext cx="5006160" cy="4353120"/>
          </a:xfrm>
          <a:prstGeom prst="roundRect">
            <a:avLst>
              <a:gd name="adj" fmla="val 805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7" name="Picture 2_2" descr="orkgroup Switch icon"/>
          <p:cNvPicPr/>
          <p:nvPr/>
        </p:nvPicPr>
        <p:blipFill>
          <a:blip r:embed="rId1"/>
          <a:stretch/>
        </p:blipFill>
        <p:spPr>
          <a:xfrm>
            <a:off x="9832320" y="3570840"/>
            <a:ext cx="404280" cy="39960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4_10" descr="outer Icon | Cisco Networking Iconset | Yudha Agung Pribadi"/>
          <p:cNvPicPr/>
          <p:nvPr/>
        </p:nvPicPr>
        <p:blipFill>
          <a:blip r:embed="rId2"/>
          <a:stretch/>
        </p:blipFill>
        <p:spPr>
          <a:xfrm>
            <a:off x="10047600" y="269964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4_11" descr="outer Icon | Cisco Networking Iconset | Yudha Agung Pribadi"/>
          <p:cNvPicPr/>
          <p:nvPr/>
        </p:nvPicPr>
        <p:blipFill>
          <a:blip r:embed="rId3"/>
          <a:stretch/>
        </p:blipFill>
        <p:spPr>
          <a:xfrm>
            <a:off x="10841760" y="428400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400" name="Picture 4_12" descr="outer Icon | Cisco Networking Iconset | Yudha Agung Pribadi"/>
          <p:cNvPicPr/>
          <p:nvPr/>
        </p:nvPicPr>
        <p:blipFill>
          <a:blip r:embed="rId4"/>
          <a:stretch/>
        </p:blipFill>
        <p:spPr>
          <a:xfrm>
            <a:off x="8858160" y="250056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401" name="Picture 2_3" descr="orkgroup Switch icon"/>
          <p:cNvPicPr/>
          <p:nvPr/>
        </p:nvPicPr>
        <p:blipFill>
          <a:blip r:embed="rId5"/>
          <a:stretch/>
        </p:blipFill>
        <p:spPr>
          <a:xfrm>
            <a:off x="8033040" y="2756160"/>
            <a:ext cx="404280" cy="39960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4_13" descr="outer Icon | Cisco Networking Iconset | Yudha Agung Pribadi"/>
          <p:cNvPicPr/>
          <p:nvPr/>
        </p:nvPicPr>
        <p:blipFill>
          <a:blip r:embed="rId6"/>
          <a:stretch/>
        </p:blipFill>
        <p:spPr>
          <a:xfrm>
            <a:off x="7313760" y="309708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4_14" descr="outer Icon | Cisco Networking Iconset | Yudha Agung Pribadi"/>
          <p:cNvPicPr/>
          <p:nvPr/>
        </p:nvPicPr>
        <p:blipFill>
          <a:blip r:embed="rId7"/>
          <a:stretch/>
        </p:blipFill>
        <p:spPr>
          <a:xfrm>
            <a:off x="7292520" y="217764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4_15" descr="outer Icon | Cisco Networking Iconset | Yudha Agung Pribadi"/>
          <p:cNvPicPr/>
          <p:nvPr/>
        </p:nvPicPr>
        <p:blipFill>
          <a:blip r:embed="rId8"/>
          <a:stretch/>
        </p:blipFill>
        <p:spPr>
          <a:xfrm>
            <a:off x="7989120" y="405576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4_16" descr="outer Icon | Cisco Networking Iconset | Yudha Agung Pribadi"/>
          <p:cNvPicPr/>
          <p:nvPr/>
        </p:nvPicPr>
        <p:blipFill>
          <a:blip r:embed="rId9"/>
          <a:stretch/>
        </p:blipFill>
        <p:spPr>
          <a:xfrm>
            <a:off x="11268720" y="318384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4_17" descr="outer Icon | Cisco Networking Iconset | Yudha Agung Pribadi"/>
          <p:cNvPicPr/>
          <p:nvPr/>
        </p:nvPicPr>
        <p:blipFill>
          <a:blip r:embed="rId10"/>
          <a:stretch/>
        </p:blipFill>
        <p:spPr>
          <a:xfrm>
            <a:off x="9605160" y="4769280"/>
            <a:ext cx="431640" cy="426600"/>
          </a:xfrm>
          <a:prstGeom prst="rect">
            <a:avLst/>
          </a:prstGeom>
          <a:ln w="0">
            <a:noFill/>
          </a:ln>
        </p:spPr>
      </p:pic>
      <p:sp>
        <p:nvSpPr>
          <p:cNvPr id="407" name="Straight Connector 47_1"/>
          <p:cNvSpPr/>
          <p:nvPr/>
        </p:nvSpPr>
        <p:spPr>
          <a:xfrm flipH="1" flipV="1">
            <a:off x="10479600" y="2913120"/>
            <a:ext cx="789120" cy="48420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Straight Connector 50_1"/>
          <p:cNvSpPr/>
          <p:nvPr/>
        </p:nvSpPr>
        <p:spPr>
          <a:xfrm flipH="1" flipV="1">
            <a:off x="10237320" y="3771000"/>
            <a:ext cx="604080" cy="72648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Straight Connector 53_1"/>
          <p:cNvSpPr/>
          <p:nvPr/>
        </p:nvSpPr>
        <p:spPr>
          <a:xfrm flipV="1">
            <a:off x="10034640" y="3126600"/>
            <a:ext cx="228960" cy="4442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Straight Connector 56_1"/>
          <p:cNvSpPr/>
          <p:nvPr/>
        </p:nvSpPr>
        <p:spPr>
          <a:xfrm flipH="1" flipV="1">
            <a:off x="9074160" y="2927520"/>
            <a:ext cx="758160" cy="84348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Straight Connector 59_1"/>
          <p:cNvSpPr/>
          <p:nvPr/>
        </p:nvSpPr>
        <p:spPr>
          <a:xfrm flipH="1" flipV="1">
            <a:off x="8421120" y="4269240"/>
            <a:ext cx="1183680" cy="71352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Straight Connector 63_1"/>
          <p:cNvSpPr/>
          <p:nvPr/>
        </p:nvSpPr>
        <p:spPr>
          <a:xfrm flipH="1">
            <a:off x="10037160" y="4497480"/>
            <a:ext cx="804240" cy="48528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Straight Connector 66_1"/>
          <p:cNvSpPr/>
          <p:nvPr/>
        </p:nvSpPr>
        <p:spPr>
          <a:xfrm flipH="1">
            <a:off x="8438040" y="2714040"/>
            <a:ext cx="420120" cy="24192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Straight Connector 69_1"/>
          <p:cNvSpPr/>
          <p:nvPr/>
        </p:nvSpPr>
        <p:spPr>
          <a:xfrm flipH="1" flipV="1">
            <a:off x="7724520" y="2391120"/>
            <a:ext cx="308520" cy="5648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Straight Connector 72_1"/>
          <p:cNvSpPr/>
          <p:nvPr/>
        </p:nvSpPr>
        <p:spPr>
          <a:xfrm flipH="1" flipV="1">
            <a:off x="7715520" y="3177720"/>
            <a:ext cx="489600" cy="8780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Straight Connector 74_1"/>
          <p:cNvSpPr/>
          <p:nvPr/>
        </p:nvSpPr>
        <p:spPr>
          <a:xfrm flipV="1">
            <a:off x="8205120" y="3156120"/>
            <a:ext cx="30240" cy="8996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TextBox 84_1"/>
          <p:cNvSpPr/>
          <p:nvPr/>
        </p:nvSpPr>
        <p:spPr>
          <a:xfrm>
            <a:off x="7203600" y="5410800"/>
            <a:ext cx="44398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Autonomous or legacy network with ANI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8" name="Picture 6_2" descr="omputer Hardware Laptop icon"/>
          <p:cNvPicPr/>
          <p:nvPr/>
        </p:nvPicPr>
        <p:blipFill>
          <a:blip r:embed="rId11"/>
          <a:stretch/>
        </p:blipFill>
        <p:spPr>
          <a:xfrm>
            <a:off x="7341480" y="4894560"/>
            <a:ext cx="459720" cy="454320"/>
          </a:xfrm>
          <a:prstGeom prst="rect">
            <a:avLst/>
          </a:prstGeom>
          <a:ln w="0">
            <a:noFill/>
          </a:ln>
        </p:spPr>
      </p:pic>
      <p:sp>
        <p:nvSpPr>
          <p:cNvPr id="419" name="Straight Connector 89_1"/>
          <p:cNvSpPr/>
          <p:nvPr/>
        </p:nvSpPr>
        <p:spPr>
          <a:xfrm flipH="1">
            <a:off x="7571520" y="4482720"/>
            <a:ext cx="633600" cy="4118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Lightning Bolt 45_1"/>
          <p:cNvSpPr/>
          <p:nvPr/>
        </p:nvSpPr>
        <p:spPr>
          <a:xfrm>
            <a:off x="7769520" y="4550760"/>
            <a:ext cx="149040" cy="27072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1" name="Picture 10_15" descr="py icon"/>
          <p:cNvPicPr/>
          <p:nvPr/>
        </p:nvPicPr>
        <p:blipFill>
          <a:blip r:embed="rId12"/>
          <a:stretch/>
        </p:blipFill>
        <p:spPr>
          <a:xfrm>
            <a:off x="8489160" y="4575960"/>
            <a:ext cx="420120" cy="415080"/>
          </a:xfrm>
          <a:prstGeom prst="rect">
            <a:avLst/>
          </a:prstGeom>
          <a:ln w="0">
            <a:noFill/>
          </a:ln>
        </p:spPr>
      </p:pic>
      <p:pic>
        <p:nvPicPr>
          <p:cNvPr id="422" name="Picture 12_1" descr="ealthcare Stethoscope icon"/>
          <p:cNvPicPr/>
          <p:nvPr/>
        </p:nvPicPr>
        <p:blipFill>
          <a:blip r:embed="rId13"/>
          <a:stretch/>
        </p:blipFill>
        <p:spPr>
          <a:xfrm flipH="1">
            <a:off x="8661600" y="4579200"/>
            <a:ext cx="491040" cy="485280"/>
          </a:xfrm>
          <a:prstGeom prst="rect">
            <a:avLst/>
          </a:prstGeom>
          <a:ln w="0">
            <a:noFill/>
          </a:ln>
        </p:spPr>
      </p:pic>
      <p:sp>
        <p:nvSpPr>
          <p:cNvPr id="423" name="Lightning Bolt 99_1"/>
          <p:cNvSpPr/>
          <p:nvPr/>
        </p:nvSpPr>
        <p:spPr>
          <a:xfrm>
            <a:off x="8908560" y="4711320"/>
            <a:ext cx="185760" cy="27072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4" name="Group 55_1"/>
          <p:cNvGrpSpPr/>
          <p:nvPr/>
        </p:nvGrpSpPr>
        <p:grpSpPr>
          <a:xfrm>
            <a:off x="7156800" y="3726360"/>
            <a:ext cx="424080" cy="428760"/>
            <a:chOff x="7156800" y="3726360"/>
            <a:chExt cx="424080" cy="428760"/>
          </a:xfrm>
        </p:grpSpPr>
        <p:sp>
          <p:nvSpPr>
            <p:cNvPr id="425" name="Oval 54_1"/>
            <p:cNvSpPr/>
            <p:nvPr/>
          </p:nvSpPr>
          <p:spPr>
            <a:xfrm>
              <a:off x="7170840" y="3750840"/>
              <a:ext cx="393120" cy="377280"/>
            </a:xfrm>
            <a:prstGeom prst="ellipse">
              <a:avLst/>
            </a:prstGeom>
            <a:solidFill>
              <a:srgbClr val="ff9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26" name="Picture 52_1" descr=""/>
            <p:cNvPicPr/>
            <p:nvPr/>
          </p:nvPicPr>
          <p:blipFill>
            <a:blip r:embed="rId14"/>
            <a:stretch/>
          </p:blipFill>
          <p:spPr>
            <a:xfrm>
              <a:off x="7156800" y="3726360"/>
              <a:ext cx="424080" cy="428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7" name="Straight Connector 105_1"/>
          <p:cNvSpPr/>
          <p:nvPr/>
        </p:nvSpPr>
        <p:spPr>
          <a:xfrm flipH="1" flipV="1">
            <a:off x="7581600" y="3940920"/>
            <a:ext cx="407160" cy="32832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Lightning Bolt 109_1"/>
          <p:cNvSpPr/>
          <p:nvPr/>
        </p:nvSpPr>
        <p:spPr>
          <a:xfrm>
            <a:off x="7768800" y="3974400"/>
            <a:ext cx="149040" cy="27072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9" name="Group 2048_1"/>
          <p:cNvGrpSpPr/>
          <p:nvPr/>
        </p:nvGrpSpPr>
        <p:grpSpPr>
          <a:xfrm>
            <a:off x="7459200" y="2043000"/>
            <a:ext cx="337680" cy="181440"/>
            <a:chOff x="7459200" y="2043000"/>
            <a:chExt cx="337680" cy="181440"/>
          </a:xfrm>
        </p:grpSpPr>
        <p:grpSp>
          <p:nvGrpSpPr>
            <p:cNvPr id="430" name="Group 77_1"/>
            <p:cNvGrpSpPr/>
            <p:nvPr/>
          </p:nvGrpSpPr>
          <p:grpSpPr>
            <a:xfrm>
              <a:off x="7479000" y="2063520"/>
              <a:ext cx="265680" cy="159120"/>
              <a:chOff x="7479000" y="2063520"/>
              <a:chExt cx="265680" cy="159120"/>
            </a:xfrm>
          </p:grpSpPr>
          <p:pic>
            <p:nvPicPr>
              <p:cNvPr id="431" name="Picture 10_16" descr="mage result for certificate"/>
              <p:cNvPicPr/>
              <p:nvPr/>
            </p:nvPicPr>
            <p:blipFill>
              <a:blip r:embed="rId15"/>
              <a:stretch/>
            </p:blipFill>
            <p:spPr>
              <a:xfrm>
                <a:off x="7493760" y="206352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32" name="Rounded Rectangle 81_1"/>
              <p:cNvSpPr/>
              <p:nvPr/>
            </p:nvSpPr>
            <p:spPr>
              <a:xfrm>
                <a:off x="7479000" y="209160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33" name="Rectangle 2047_1"/>
            <p:cNvSpPr/>
            <p:nvPr/>
          </p:nvSpPr>
          <p:spPr>
            <a:xfrm>
              <a:off x="7532640" y="209160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TextBox 79_1"/>
            <p:cNvSpPr/>
            <p:nvPr/>
          </p:nvSpPr>
          <p:spPr>
            <a:xfrm>
              <a:off x="7459200" y="204300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35" name="Group 85_1"/>
          <p:cNvGrpSpPr/>
          <p:nvPr/>
        </p:nvGrpSpPr>
        <p:grpSpPr>
          <a:xfrm>
            <a:off x="8218440" y="2611080"/>
            <a:ext cx="337680" cy="181440"/>
            <a:chOff x="8218440" y="2611080"/>
            <a:chExt cx="337680" cy="181440"/>
          </a:xfrm>
        </p:grpSpPr>
        <p:grpSp>
          <p:nvGrpSpPr>
            <p:cNvPr id="436" name="Group 87_1"/>
            <p:cNvGrpSpPr/>
            <p:nvPr/>
          </p:nvGrpSpPr>
          <p:grpSpPr>
            <a:xfrm>
              <a:off x="8238240" y="2631600"/>
              <a:ext cx="265680" cy="159120"/>
              <a:chOff x="8238240" y="2631600"/>
              <a:chExt cx="265680" cy="159120"/>
            </a:xfrm>
          </p:grpSpPr>
          <p:pic>
            <p:nvPicPr>
              <p:cNvPr id="437" name="Picture 10_17" descr="mage result for certificate"/>
              <p:cNvPicPr/>
              <p:nvPr/>
            </p:nvPicPr>
            <p:blipFill>
              <a:blip r:embed="rId16"/>
              <a:stretch/>
            </p:blipFill>
            <p:spPr>
              <a:xfrm>
                <a:off x="8253000" y="263160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38" name="Rounded Rectangle 93_1"/>
              <p:cNvSpPr/>
              <p:nvPr/>
            </p:nvSpPr>
            <p:spPr>
              <a:xfrm>
                <a:off x="8238240" y="265968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39" name="Rectangle 90_1"/>
            <p:cNvSpPr/>
            <p:nvPr/>
          </p:nvSpPr>
          <p:spPr>
            <a:xfrm>
              <a:off x="8291880" y="265968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TextBox 91_1"/>
            <p:cNvSpPr/>
            <p:nvPr/>
          </p:nvSpPr>
          <p:spPr>
            <a:xfrm>
              <a:off x="8218440" y="261108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41" name="Group 103_1"/>
          <p:cNvGrpSpPr/>
          <p:nvPr/>
        </p:nvGrpSpPr>
        <p:grpSpPr>
          <a:xfrm>
            <a:off x="10239480" y="2575800"/>
            <a:ext cx="337680" cy="181440"/>
            <a:chOff x="10239480" y="2575800"/>
            <a:chExt cx="337680" cy="181440"/>
          </a:xfrm>
        </p:grpSpPr>
        <p:grpSp>
          <p:nvGrpSpPr>
            <p:cNvPr id="442" name="Group 104_1"/>
            <p:cNvGrpSpPr/>
            <p:nvPr/>
          </p:nvGrpSpPr>
          <p:grpSpPr>
            <a:xfrm>
              <a:off x="10259640" y="2596320"/>
              <a:ext cx="265320" cy="159120"/>
              <a:chOff x="10259640" y="2596320"/>
              <a:chExt cx="265320" cy="159120"/>
            </a:xfrm>
          </p:grpSpPr>
          <p:pic>
            <p:nvPicPr>
              <p:cNvPr id="443" name="Picture 10_18" descr="mage result for certificate"/>
              <p:cNvPicPr/>
              <p:nvPr/>
            </p:nvPicPr>
            <p:blipFill>
              <a:blip r:embed="rId17"/>
              <a:stretch/>
            </p:blipFill>
            <p:spPr>
              <a:xfrm>
                <a:off x="10274040" y="259632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44" name="Rounded Rectangle 112_1"/>
              <p:cNvSpPr/>
              <p:nvPr/>
            </p:nvSpPr>
            <p:spPr>
              <a:xfrm>
                <a:off x="10259640" y="262440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45" name="Rectangle 106_1"/>
            <p:cNvSpPr/>
            <p:nvPr/>
          </p:nvSpPr>
          <p:spPr>
            <a:xfrm>
              <a:off x="10312920" y="262440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6" name="TextBox 107_1"/>
            <p:cNvSpPr/>
            <p:nvPr/>
          </p:nvSpPr>
          <p:spPr>
            <a:xfrm>
              <a:off x="10239480" y="257580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47" name="Group 113_1"/>
          <p:cNvGrpSpPr/>
          <p:nvPr/>
        </p:nvGrpSpPr>
        <p:grpSpPr>
          <a:xfrm>
            <a:off x="11456640" y="3063240"/>
            <a:ext cx="337680" cy="181440"/>
            <a:chOff x="11456640" y="3063240"/>
            <a:chExt cx="337680" cy="181440"/>
          </a:xfrm>
        </p:grpSpPr>
        <p:grpSp>
          <p:nvGrpSpPr>
            <p:cNvPr id="448" name="Group 114_1"/>
            <p:cNvGrpSpPr/>
            <p:nvPr/>
          </p:nvGrpSpPr>
          <p:grpSpPr>
            <a:xfrm>
              <a:off x="11476440" y="3083760"/>
              <a:ext cx="265680" cy="159120"/>
              <a:chOff x="11476440" y="3083760"/>
              <a:chExt cx="265680" cy="159120"/>
            </a:xfrm>
          </p:grpSpPr>
          <p:pic>
            <p:nvPicPr>
              <p:cNvPr id="449" name="Picture 10_19" descr="mage result for certificate"/>
              <p:cNvPicPr/>
              <p:nvPr/>
            </p:nvPicPr>
            <p:blipFill>
              <a:blip r:embed="rId18"/>
              <a:stretch/>
            </p:blipFill>
            <p:spPr>
              <a:xfrm>
                <a:off x="11491200" y="308376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0" name="Rounded Rectangle 118_1"/>
              <p:cNvSpPr/>
              <p:nvPr/>
            </p:nvSpPr>
            <p:spPr>
              <a:xfrm>
                <a:off x="11476440" y="311184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51" name="Rectangle 115_1"/>
            <p:cNvSpPr/>
            <p:nvPr/>
          </p:nvSpPr>
          <p:spPr>
            <a:xfrm>
              <a:off x="11530080" y="311184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TextBox 116_1"/>
            <p:cNvSpPr/>
            <p:nvPr/>
          </p:nvSpPr>
          <p:spPr>
            <a:xfrm>
              <a:off x="11456640" y="306324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53" name="Group 125_1"/>
          <p:cNvGrpSpPr/>
          <p:nvPr/>
        </p:nvGrpSpPr>
        <p:grpSpPr>
          <a:xfrm>
            <a:off x="10040040" y="3893400"/>
            <a:ext cx="337680" cy="181440"/>
            <a:chOff x="10040040" y="3893400"/>
            <a:chExt cx="337680" cy="181440"/>
          </a:xfrm>
        </p:grpSpPr>
        <p:grpSp>
          <p:nvGrpSpPr>
            <p:cNvPr id="454" name="Group 126_1"/>
            <p:cNvGrpSpPr/>
            <p:nvPr/>
          </p:nvGrpSpPr>
          <p:grpSpPr>
            <a:xfrm>
              <a:off x="10060200" y="3913920"/>
              <a:ext cx="265680" cy="159120"/>
              <a:chOff x="10060200" y="3913920"/>
              <a:chExt cx="265680" cy="159120"/>
            </a:xfrm>
          </p:grpSpPr>
          <p:pic>
            <p:nvPicPr>
              <p:cNvPr id="455" name="Picture 10_21" descr="mage result for certificate"/>
              <p:cNvPicPr/>
              <p:nvPr/>
            </p:nvPicPr>
            <p:blipFill>
              <a:blip r:embed="rId19"/>
              <a:stretch/>
            </p:blipFill>
            <p:spPr>
              <a:xfrm>
                <a:off x="10074960" y="391392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6" name="Rounded Rectangle 130_1"/>
              <p:cNvSpPr/>
              <p:nvPr/>
            </p:nvSpPr>
            <p:spPr>
              <a:xfrm>
                <a:off x="10060200" y="394200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57" name="Rectangle 127_1"/>
            <p:cNvSpPr/>
            <p:nvPr/>
          </p:nvSpPr>
          <p:spPr>
            <a:xfrm>
              <a:off x="10113840" y="394200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8" name="TextBox 128_1"/>
            <p:cNvSpPr/>
            <p:nvPr/>
          </p:nvSpPr>
          <p:spPr>
            <a:xfrm>
              <a:off x="10040040" y="389340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59" name="Group 131_1"/>
          <p:cNvGrpSpPr/>
          <p:nvPr/>
        </p:nvGrpSpPr>
        <p:grpSpPr>
          <a:xfrm>
            <a:off x="9556200" y="5131800"/>
            <a:ext cx="337680" cy="181440"/>
            <a:chOff x="9556200" y="5131800"/>
            <a:chExt cx="337680" cy="181440"/>
          </a:xfrm>
        </p:grpSpPr>
        <p:grpSp>
          <p:nvGrpSpPr>
            <p:cNvPr id="460" name="Group 132_1"/>
            <p:cNvGrpSpPr/>
            <p:nvPr/>
          </p:nvGrpSpPr>
          <p:grpSpPr>
            <a:xfrm>
              <a:off x="9576000" y="5152320"/>
              <a:ext cx="265680" cy="159120"/>
              <a:chOff x="9576000" y="5152320"/>
              <a:chExt cx="265680" cy="159120"/>
            </a:xfrm>
          </p:grpSpPr>
          <p:pic>
            <p:nvPicPr>
              <p:cNvPr id="461" name="Picture 10_22" descr="mage result for certificate"/>
              <p:cNvPicPr/>
              <p:nvPr/>
            </p:nvPicPr>
            <p:blipFill>
              <a:blip r:embed="rId20"/>
              <a:stretch/>
            </p:blipFill>
            <p:spPr>
              <a:xfrm>
                <a:off x="9590760" y="515232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62" name="Rounded Rectangle 136_1"/>
              <p:cNvSpPr/>
              <p:nvPr/>
            </p:nvSpPr>
            <p:spPr>
              <a:xfrm>
                <a:off x="9576000" y="518040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63" name="Rectangle 133_1"/>
            <p:cNvSpPr/>
            <p:nvPr/>
          </p:nvSpPr>
          <p:spPr>
            <a:xfrm>
              <a:off x="9629640" y="518040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TextBox 134_1"/>
            <p:cNvSpPr/>
            <p:nvPr/>
          </p:nvSpPr>
          <p:spPr>
            <a:xfrm>
              <a:off x="9556200" y="513180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65" name="Group 137_1"/>
          <p:cNvGrpSpPr/>
          <p:nvPr/>
        </p:nvGrpSpPr>
        <p:grpSpPr>
          <a:xfrm>
            <a:off x="8248320" y="3935520"/>
            <a:ext cx="337680" cy="181440"/>
            <a:chOff x="8248320" y="3935520"/>
            <a:chExt cx="337680" cy="181440"/>
          </a:xfrm>
        </p:grpSpPr>
        <p:grpSp>
          <p:nvGrpSpPr>
            <p:cNvPr id="466" name="Group 138_1"/>
            <p:cNvGrpSpPr/>
            <p:nvPr/>
          </p:nvGrpSpPr>
          <p:grpSpPr>
            <a:xfrm>
              <a:off x="8268480" y="3955680"/>
              <a:ext cx="265320" cy="159480"/>
              <a:chOff x="8268480" y="3955680"/>
              <a:chExt cx="265320" cy="159480"/>
            </a:xfrm>
          </p:grpSpPr>
          <p:pic>
            <p:nvPicPr>
              <p:cNvPr id="467" name="Picture 10_23" descr="mage result for certificate"/>
              <p:cNvPicPr/>
              <p:nvPr/>
            </p:nvPicPr>
            <p:blipFill>
              <a:blip r:embed="rId21"/>
              <a:stretch/>
            </p:blipFill>
            <p:spPr>
              <a:xfrm>
                <a:off x="8282880" y="395568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68" name="Rounded Rectangle 142_1"/>
              <p:cNvSpPr/>
              <p:nvPr/>
            </p:nvSpPr>
            <p:spPr>
              <a:xfrm>
                <a:off x="8268480" y="398412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69" name="Rectangle 139_1"/>
            <p:cNvSpPr/>
            <p:nvPr/>
          </p:nvSpPr>
          <p:spPr>
            <a:xfrm>
              <a:off x="8321760" y="398412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TextBox 140_1"/>
            <p:cNvSpPr/>
            <p:nvPr/>
          </p:nvSpPr>
          <p:spPr>
            <a:xfrm>
              <a:off x="8248320" y="393552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471" name="Group 143_1"/>
          <p:cNvGrpSpPr/>
          <p:nvPr/>
        </p:nvGrpSpPr>
        <p:grpSpPr>
          <a:xfrm>
            <a:off x="7326000" y="2983320"/>
            <a:ext cx="337680" cy="181440"/>
            <a:chOff x="7326000" y="2983320"/>
            <a:chExt cx="337680" cy="181440"/>
          </a:xfrm>
        </p:grpSpPr>
        <p:grpSp>
          <p:nvGrpSpPr>
            <p:cNvPr id="472" name="Group 144_1"/>
            <p:cNvGrpSpPr/>
            <p:nvPr/>
          </p:nvGrpSpPr>
          <p:grpSpPr>
            <a:xfrm>
              <a:off x="7346160" y="3003840"/>
              <a:ext cx="265680" cy="159120"/>
              <a:chOff x="7346160" y="3003840"/>
              <a:chExt cx="265680" cy="159120"/>
            </a:xfrm>
          </p:grpSpPr>
          <p:pic>
            <p:nvPicPr>
              <p:cNvPr id="473" name="Picture 10_24" descr="mage result for certificate"/>
              <p:cNvPicPr/>
              <p:nvPr/>
            </p:nvPicPr>
            <p:blipFill>
              <a:blip r:embed="rId22"/>
              <a:stretch/>
            </p:blipFill>
            <p:spPr>
              <a:xfrm>
                <a:off x="7360920" y="300384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74" name="Rounded Rectangle 148_1"/>
              <p:cNvSpPr/>
              <p:nvPr/>
            </p:nvSpPr>
            <p:spPr>
              <a:xfrm>
                <a:off x="7346160" y="303192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75" name="Rectangle 145_1"/>
            <p:cNvSpPr/>
            <p:nvPr/>
          </p:nvSpPr>
          <p:spPr>
            <a:xfrm>
              <a:off x="7399800" y="303192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TextBox 146_1"/>
            <p:cNvSpPr/>
            <p:nvPr/>
          </p:nvSpPr>
          <p:spPr>
            <a:xfrm>
              <a:off x="7326000" y="298332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477" name="Rounded Rectangle 2078_1"/>
          <p:cNvSpPr/>
          <p:nvPr/>
        </p:nvSpPr>
        <p:spPr>
          <a:xfrm rot="16200000">
            <a:off x="8885880" y="-1697400"/>
            <a:ext cx="1074960" cy="500616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8" name="Picture 4_18" descr="outer Icon | Cisco Networking Iconset | Yudha Agung Pribadi"/>
          <p:cNvPicPr/>
          <p:nvPr/>
        </p:nvPicPr>
        <p:blipFill>
          <a:blip r:embed="rId23"/>
          <a:stretch/>
        </p:blipFill>
        <p:spPr>
          <a:xfrm>
            <a:off x="9284040" y="740880"/>
            <a:ext cx="426600" cy="42660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6_3" descr="omputer Hardware Laptop icon"/>
          <p:cNvPicPr/>
          <p:nvPr/>
        </p:nvPicPr>
        <p:blipFill>
          <a:blip r:embed="rId24"/>
          <a:stretch/>
        </p:blipFill>
        <p:spPr>
          <a:xfrm>
            <a:off x="8502120" y="715680"/>
            <a:ext cx="454320" cy="45432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8_1" descr="ome Server icon"/>
          <p:cNvPicPr/>
          <p:nvPr/>
        </p:nvPicPr>
        <p:blipFill>
          <a:blip r:embed="rId25"/>
          <a:stretch/>
        </p:blipFill>
        <p:spPr>
          <a:xfrm>
            <a:off x="10078920" y="654840"/>
            <a:ext cx="553680" cy="553680"/>
          </a:xfrm>
          <a:prstGeom prst="rect">
            <a:avLst/>
          </a:prstGeom>
          <a:ln w="0">
            <a:noFill/>
          </a:ln>
        </p:spPr>
      </p:pic>
      <p:sp>
        <p:nvSpPr>
          <p:cNvPr id="481" name="TextBox 19_1"/>
          <p:cNvSpPr/>
          <p:nvPr/>
        </p:nvSpPr>
        <p:spPr>
          <a:xfrm>
            <a:off x="10646640" y="407160"/>
            <a:ext cx="1211400" cy="80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Controller</a:t>
            </a:r>
            <a:endParaRPr b="0" lang="en-US" sz="157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Orchestrator</a:t>
            </a:r>
            <a:endParaRPr b="0" lang="en-US" sz="157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s-I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570" spc="-1" strike="noStrike">
              <a:latin typeface="Arial"/>
            </a:endParaRPr>
          </a:p>
        </p:txBody>
      </p:sp>
      <p:sp>
        <p:nvSpPr>
          <p:cNvPr id="482" name="Straight Connector 36_1"/>
          <p:cNvSpPr/>
          <p:nvPr/>
        </p:nvSpPr>
        <p:spPr>
          <a:xfrm flipH="1" flipV="1">
            <a:off x="8957160" y="943200"/>
            <a:ext cx="326520" cy="11160"/>
          </a:xfrm>
          <a:prstGeom prst="line">
            <a:avLst/>
          </a:prstGeom>
          <a:ln w="12700">
            <a:solidFill>
              <a:srgbClr val="ff00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Straight Connector 40_1"/>
          <p:cNvSpPr/>
          <p:nvPr/>
        </p:nvSpPr>
        <p:spPr>
          <a:xfrm flipV="1">
            <a:off x="9711000" y="931680"/>
            <a:ext cx="367560" cy="22680"/>
          </a:xfrm>
          <a:prstGeom prst="line">
            <a:avLst/>
          </a:prstGeom>
          <a:ln w="12700">
            <a:solidFill>
              <a:srgbClr val="ff00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TextBox 37_1"/>
          <p:cNvSpPr/>
          <p:nvPr/>
        </p:nvSpPr>
        <p:spPr>
          <a:xfrm>
            <a:off x="7148880" y="299520"/>
            <a:ext cx="9273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NOC”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5" name="TextBox 110_1"/>
          <p:cNvSpPr/>
          <p:nvPr/>
        </p:nvSpPr>
        <p:spPr>
          <a:xfrm>
            <a:off x="7734240" y="644760"/>
            <a:ext cx="739080" cy="56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Mgmt</a:t>
            </a:r>
            <a:endParaRPr b="0" lang="en-US" sz="157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Laptop</a:t>
            </a:r>
            <a:endParaRPr b="0" lang="en-US" sz="1570" spc="-1" strike="noStrike">
              <a:latin typeface="Arial"/>
            </a:endParaRPr>
          </a:p>
        </p:txBody>
      </p:sp>
      <p:grpSp>
        <p:nvGrpSpPr>
          <p:cNvPr id="486" name="Group 155_1"/>
          <p:cNvGrpSpPr/>
          <p:nvPr/>
        </p:nvGrpSpPr>
        <p:grpSpPr>
          <a:xfrm>
            <a:off x="9138600" y="691560"/>
            <a:ext cx="337680" cy="181440"/>
            <a:chOff x="9138600" y="691560"/>
            <a:chExt cx="337680" cy="181440"/>
          </a:xfrm>
        </p:grpSpPr>
        <p:grpSp>
          <p:nvGrpSpPr>
            <p:cNvPr id="487" name="Group 156_1"/>
            <p:cNvGrpSpPr/>
            <p:nvPr/>
          </p:nvGrpSpPr>
          <p:grpSpPr>
            <a:xfrm>
              <a:off x="9160560" y="712080"/>
              <a:ext cx="262440" cy="159120"/>
              <a:chOff x="9160560" y="712080"/>
              <a:chExt cx="262440" cy="159120"/>
            </a:xfrm>
          </p:grpSpPr>
          <p:pic>
            <p:nvPicPr>
              <p:cNvPr id="488" name="Picture 10_25" descr="mage result for certificate"/>
              <p:cNvPicPr/>
              <p:nvPr/>
            </p:nvPicPr>
            <p:blipFill>
              <a:blip r:embed="rId26"/>
              <a:stretch/>
            </p:blipFill>
            <p:spPr>
              <a:xfrm>
                <a:off x="9174960" y="712080"/>
                <a:ext cx="24804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89" name="Rounded Rectangle 160_1"/>
              <p:cNvSpPr/>
              <p:nvPr/>
            </p:nvSpPr>
            <p:spPr>
              <a:xfrm>
                <a:off x="9160560" y="740160"/>
                <a:ext cx="23004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90" name="Rectangle 157_1"/>
            <p:cNvSpPr/>
            <p:nvPr/>
          </p:nvSpPr>
          <p:spPr>
            <a:xfrm>
              <a:off x="9213480" y="740160"/>
              <a:ext cx="17712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TextBox 158_1"/>
            <p:cNvSpPr/>
            <p:nvPr/>
          </p:nvSpPr>
          <p:spPr>
            <a:xfrm>
              <a:off x="9138600" y="69156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492" name="Straight Connector 44_1"/>
          <p:cNvSpPr/>
          <p:nvPr/>
        </p:nvSpPr>
        <p:spPr>
          <a:xfrm flipH="1">
            <a:off x="7724520" y="1173600"/>
            <a:ext cx="1699200" cy="121752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Straight Connector 34_1"/>
          <p:cNvSpPr/>
          <p:nvPr/>
        </p:nvSpPr>
        <p:spPr>
          <a:xfrm>
            <a:off x="9497160" y="1168200"/>
            <a:ext cx="735840" cy="149976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Title 2071_3"/>
          <p:cNvSpPr/>
          <p:nvPr/>
        </p:nvSpPr>
        <p:spPr>
          <a:xfrm>
            <a:off x="248040" y="176040"/>
            <a:ext cx="6482520" cy="92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8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Autonomic Control Plane (ACP)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495" name="Content Placeholder 2072_1"/>
          <p:cNvSpPr/>
          <p:nvPr/>
        </p:nvSpPr>
        <p:spPr>
          <a:xfrm>
            <a:off x="248040" y="871560"/>
            <a:ext cx="6433560" cy="54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  <a:ea typeface="PingFang SC"/>
              </a:rPr>
              <a:t>RESULT</a:t>
            </a:r>
            <a:endParaRPr b="0" lang="en-US" sz="2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Infrastructure Reliability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No SDN/manual config. </a:t>
            </a:r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PingFang SC"/>
              </a:rPr>
              <a:t>CANNOT be broken by SDN/CLI.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(Minimal) no physical misconfiguration possible</a:t>
            </a:r>
            <a:endParaRPr b="0" lang="en-US" sz="1500" spc="-1" strike="noStrike">
              <a:latin typeface="Arial"/>
            </a:endParaRPr>
          </a:p>
          <a:p>
            <a:pPr marL="108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“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You plugged the cable into wrong port” – will not disrupt ACP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Infrastructure Security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Unwanted devices can not get into ACP (no DOMAIN cert)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No eavesdropping/MitM-attacks against ACP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  <a:ea typeface="PingFang SC"/>
              </a:rPr>
              <a:t>OPERATIONS</a:t>
            </a:r>
            <a:endParaRPr b="0" lang="en-US" sz="2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Router in a Network Operations Center (NOC) can have unencrypted ACP interfaces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To connect legacy management/SDN systems without ACP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ACP has automated DOMAIN certificate renewal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Across ACP (“unbreakable”)</a:t>
            </a:r>
            <a:endParaRPr b="0" lang="en-US" sz="15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Zero-touch – CA in/behind NOC</a:t>
            </a: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PingFang SC"/>
              </a:rPr>
              <a:t>ACP  IS NOT CONNECTIVITY FOR USERS/HOSTS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!</a:t>
            </a: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PingFang SC"/>
              </a:rPr>
              <a:t>Operator/SDN still needs to configure “Data-Plane”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96" name="Straight Connector 169_1"/>
          <p:cNvSpPr/>
          <p:nvPr/>
        </p:nvSpPr>
        <p:spPr>
          <a:xfrm flipH="1">
            <a:off x="7731720" y="1204200"/>
            <a:ext cx="1699200" cy="121752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Straight Connector 171_1"/>
          <p:cNvSpPr/>
          <p:nvPr/>
        </p:nvSpPr>
        <p:spPr>
          <a:xfrm>
            <a:off x="9527760" y="1158480"/>
            <a:ext cx="735840" cy="149976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Straight Connector 172_1"/>
          <p:cNvSpPr/>
          <p:nvPr/>
        </p:nvSpPr>
        <p:spPr>
          <a:xfrm flipH="1" flipV="1">
            <a:off x="10487160" y="2883240"/>
            <a:ext cx="789120" cy="48420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Straight Connector 173_1"/>
          <p:cNvSpPr/>
          <p:nvPr/>
        </p:nvSpPr>
        <p:spPr>
          <a:xfrm flipV="1">
            <a:off x="9999360" y="3134520"/>
            <a:ext cx="228600" cy="4438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Straight Connector 174_1"/>
          <p:cNvSpPr/>
          <p:nvPr/>
        </p:nvSpPr>
        <p:spPr>
          <a:xfrm flipH="1" flipV="1">
            <a:off x="9096480" y="2913120"/>
            <a:ext cx="758160" cy="84312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Straight Connector 175_1"/>
          <p:cNvSpPr/>
          <p:nvPr/>
        </p:nvSpPr>
        <p:spPr>
          <a:xfrm flipH="1">
            <a:off x="8423280" y="2691000"/>
            <a:ext cx="420120" cy="2422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Straight Connector 176_1"/>
          <p:cNvSpPr/>
          <p:nvPr/>
        </p:nvSpPr>
        <p:spPr>
          <a:xfrm flipH="1" flipV="1">
            <a:off x="7700760" y="2439000"/>
            <a:ext cx="308520" cy="5648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Straight Connector 177_1"/>
          <p:cNvSpPr/>
          <p:nvPr/>
        </p:nvSpPr>
        <p:spPr>
          <a:xfrm flipH="1" flipV="1">
            <a:off x="10244520" y="3741120"/>
            <a:ext cx="604080" cy="7264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Straight Connector 178_1"/>
          <p:cNvSpPr/>
          <p:nvPr/>
        </p:nvSpPr>
        <p:spPr>
          <a:xfrm flipH="1">
            <a:off x="10044720" y="4519800"/>
            <a:ext cx="804240" cy="4852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Straight Connector 179_1"/>
          <p:cNvSpPr/>
          <p:nvPr/>
        </p:nvSpPr>
        <p:spPr>
          <a:xfrm flipH="1" flipV="1">
            <a:off x="8428320" y="4245480"/>
            <a:ext cx="1183680" cy="71352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Straight Connector 180_1"/>
          <p:cNvSpPr/>
          <p:nvPr/>
        </p:nvSpPr>
        <p:spPr>
          <a:xfrm flipH="1" flipV="1">
            <a:off x="7685280" y="3206520"/>
            <a:ext cx="489240" cy="8780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Straight Connector 181_1"/>
          <p:cNvSpPr/>
          <p:nvPr/>
        </p:nvSpPr>
        <p:spPr>
          <a:xfrm flipV="1">
            <a:off x="8243280" y="3163320"/>
            <a:ext cx="30240" cy="8996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TextBox 2074_1"/>
          <p:cNvSpPr/>
          <p:nvPr/>
        </p:nvSpPr>
        <p:spPr>
          <a:xfrm>
            <a:off x="9149760" y="6016680"/>
            <a:ext cx="260424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ACP secure virtual connections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With GRASP signaling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509" name="Group 183_1"/>
          <p:cNvGrpSpPr/>
          <p:nvPr/>
        </p:nvGrpSpPr>
        <p:grpSpPr>
          <a:xfrm>
            <a:off x="7093440" y="6164280"/>
            <a:ext cx="1100520" cy="394560"/>
            <a:chOff x="7093440" y="6164280"/>
            <a:chExt cx="1100520" cy="394560"/>
          </a:xfrm>
        </p:grpSpPr>
        <p:grpSp>
          <p:nvGrpSpPr>
            <p:cNvPr id="510" name="Group 184_1"/>
            <p:cNvGrpSpPr/>
            <p:nvPr/>
          </p:nvGrpSpPr>
          <p:grpSpPr>
            <a:xfrm>
              <a:off x="7093440" y="6169320"/>
              <a:ext cx="1100520" cy="389520"/>
              <a:chOff x="7093440" y="6169320"/>
              <a:chExt cx="1100520" cy="389520"/>
            </a:xfrm>
          </p:grpSpPr>
          <p:pic>
            <p:nvPicPr>
              <p:cNvPr id="511" name="Picture 10_26" descr="mage result for certificate"/>
              <p:cNvPicPr/>
              <p:nvPr/>
            </p:nvPicPr>
            <p:blipFill>
              <a:blip r:embed="rId27"/>
              <a:stretch/>
            </p:blipFill>
            <p:spPr>
              <a:xfrm>
                <a:off x="7093440" y="6169320"/>
                <a:ext cx="1100520" cy="389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12" name="Rounded Rectangle 188_1"/>
              <p:cNvSpPr/>
              <p:nvPr/>
            </p:nvSpPr>
            <p:spPr>
              <a:xfrm>
                <a:off x="7173720" y="6238080"/>
                <a:ext cx="562320" cy="32076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13" name="Rectangle 185_1"/>
            <p:cNvSpPr/>
            <p:nvPr/>
          </p:nvSpPr>
          <p:spPr>
            <a:xfrm>
              <a:off x="7302960" y="6238080"/>
              <a:ext cx="828360" cy="23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TextBox 186_1"/>
            <p:cNvSpPr/>
            <p:nvPr/>
          </p:nvSpPr>
          <p:spPr>
            <a:xfrm>
              <a:off x="7157160" y="6164280"/>
              <a:ext cx="9032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BRSKI Domain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515" name="Group 189_1"/>
          <p:cNvGrpSpPr/>
          <p:nvPr/>
        </p:nvGrpSpPr>
        <p:grpSpPr>
          <a:xfrm>
            <a:off x="9017640" y="2398320"/>
            <a:ext cx="337680" cy="181440"/>
            <a:chOff x="9017640" y="2398320"/>
            <a:chExt cx="337680" cy="181440"/>
          </a:xfrm>
        </p:grpSpPr>
        <p:grpSp>
          <p:nvGrpSpPr>
            <p:cNvPr id="516" name="Group 190_1"/>
            <p:cNvGrpSpPr/>
            <p:nvPr/>
          </p:nvGrpSpPr>
          <p:grpSpPr>
            <a:xfrm>
              <a:off x="9037800" y="2418840"/>
              <a:ext cx="265320" cy="159120"/>
              <a:chOff x="9037800" y="2418840"/>
              <a:chExt cx="265320" cy="159120"/>
            </a:xfrm>
          </p:grpSpPr>
          <p:pic>
            <p:nvPicPr>
              <p:cNvPr id="517" name="Picture 10_27" descr="mage result for certificate"/>
              <p:cNvPicPr/>
              <p:nvPr/>
            </p:nvPicPr>
            <p:blipFill>
              <a:blip r:embed="rId28"/>
              <a:stretch/>
            </p:blipFill>
            <p:spPr>
              <a:xfrm>
                <a:off x="9052200" y="241884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18" name="Rounded Rectangle 194_1"/>
              <p:cNvSpPr/>
              <p:nvPr/>
            </p:nvSpPr>
            <p:spPr>
              <a:xfrm>
                <a:off x="9037800" y="244692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19" name="Rectangle 191_1"/>
            <p:cNvSpPr/>
            <p:nvPr/>
          </p:nvSpPr>
          <p:spPr>
            <a:xfrm>
              <a:off x="9091080" y="244692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0" name="TextBox 192_1"/>
            <p:cNvSpPr/>
            <p:nvPr/>
          </p:nvSpPr>
          <p:spPr>
            <a:xfrm>
              <a:off x="9017640" y="239832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521" name="Straight Connector 201_1"/>
          <p:cNvSpPr/>
          <p:nvPr/>
        </p:nvSpPr>
        <p:spPr>
          <a:xfrm flipH="1">
            <a:off x="8290080" y="6326640"/>
            <a:ext cx="783000" cy="7920"/>
          </a:xfrm>
          <a:prstGeom prst="line">
            <a:avLst/>
          </a:prstGeom>
          <a:ln w="28575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Straight Connector 50_2"/>
          <p:cNvSpPr/>
          <p:nvPr/>
        </p:nvSpPr>
        <p:spPr>
          <a:xfrm flipV="1">
            <a:off x="11141640" y="3583800"/>
            <a:ext cx="274320" cy="69660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Straight Connector 177_2"/>
          <p:cNvSpPr/>
          <p:nvPr/>
        </p:nvSpPr>
        <p:spPr>
          <a:xfrm flipV="1">
            <a:off x="11162160" y="3597840"/>
            <a:ext cx="269280" cy="71100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24" name="Group 119_1"/>
          <p:cNvGrpSpPr/>
          <p:nvPr/>
        </p:nvGrpSpPr>
        <p:grpSpPr>
          <a:xfrm>
            <a:off x="11001960" y="4177080"/>
            <a:ext cx="337680" cy="181440"/>
            <a:chOff x="11001960" y="4177080"/>
            <a:chExt cx="337680" cy="181440"/>
          </a:xfrm>
        </p:grpSpPr>
        <p:grpSp>
          <p:nvGrpSpPr>
            <p:cNvPr id="525" name="Group 120_1"/>
            <p:cNvGrpSpPr/>
            <p:nvPr/>
          </p:nvGrpSpPr>
          <p:grpSpPr>
            <a:xfrm>
              <a:off x="11022120" y="4197600"/>
              <a:ext cx="265680" cy="159120"/>
              <a:chOff x="11022120" y="4197600"/>
              <a:chExt cx="265680" cy="159120"/>
            </a:xfrm>
          </p:grpSpPr>
          <p:pic>
            <p:nvPicPr>
              <p:cNvPr id="526" name="Picture 10_20" descr="mage result for certificate"/>
              <p:cNvPicPr/>
              <p:nvPr/>
            </p:nvPicPr>
            <p:blipFill>
              <a:blip r:embed="rId29"/>
              <a:stretch/>
            </p:blipFill>
            <p:spPr>
              <a:xfrm>
                <a:off x="11036880" y="419760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27" name="Rounded Rectangle 124_1"/>
              <p:cNvSpPr/>
              <p:nvPr/>
            </p:nvSpPr>
            <p:spPr>
              <a:xfrm>
                <a:off x="11022120" y="422568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28" name="Rectangle 121_1"/>
            <p:cNvSpPr/>
            <p:nvPr/>
          </p:nvSpPr>
          <p:spPr>
            <a:xfrm>
              <a:off x="11075760" y="422568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TextBox 122_1"/>
            <p:cNvSpPr/>
            <p:nvPr/>
          </p:nvSpPr>
          <p:spPr>
            <a:xfrm>
              <a:off x="11001960" y="417708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4433400" y="750240"/>
            <a:ext cx="3475080" cy="5980320"/>
          </a:xfrm>
          <a:custGeom>
            <a:avLst/>
            <a:gdLst/>
            <a:ahLst/>
            <a:rect l="l" t="t" r="r" b="b"/>
            <a:pathLst>
              <a:path w="9656" h="16615">
                <a:moveTo>
                  <a:pt x="578" y="0"/>
                </a:moveTo>
                <a:lnTo>
                  <a:pt x="578" y="0"/>
                </a:lnTo>
                <a:cubicBezTo>
                  <a:pt x="477" y="0"/>
                  <a:pt x="377" y="27"/>
                  <a:pt x="289" y="77"/>
                </a:cubicBezTo>
                <a:cubicBezTo>
                  <a:pt x="201" y="128"/>
                  <a:pt x="128" y="201"/>
                  <a:pt x="77" y="289"/>
                </a:cubicBezTo>
                <a:cubicBezTo>
                  <a:pt x="27" y="377"/>
                  <a:pt x="0" y="477"/>
                  <a:pt x="0" y="578"/>
                </a:cubicBezTo>
                <a:lnTo>
                  <a:pt x="0" y="16035"/>
                </a:lnTo>
                <a:lnTo>
                  <a:pt x="0" y="16036"/>
                </a:lnTo>
                <a:cubicBezTo>
                  <a:pt x="0" y="16137"/>
                  <a:pt x="27" y="16237"/>
                  <a:pt x="77" y="16325"/>
                </a:cubicBezTo>
                <a:cubicBezTo>
                  <a:pt x="128" y="16413"/>
                  <a:pt x="201" y="16486"/>
                  <a:pt x="289" y="16537"/>
                </a:cubicBezTo>
                <a:cubicBezTo>
                  <a:pt x="377" y="16587"/>
                  <a:pt x="477" y="16614"/>
                  <a:pt x="578" y="16614"/>
                </a:cubicBezTo>
                <a:lnTo>
                  <a:pt x="9076" y="16614"/>
                </a:lnTo>
                <a:lnTo>
                  <a:pt x="9077" y="16614"/>
                </a:lnTo>
                <a:cubicBezTo>
                  <a:pt x="9178" y="16614"/>
                  <a:pt x="9278" y="16587"/>
                  <a:pt x="9366" y="16537"/>
                </a:cubicBezTo>
                <a:cubicBezTo>
                  <a:pt x="9454" y="16486"/>
                  <a:pt x="9527" y="16413"/>
                  <a:pt x="9578" y="16325"/>
                </a:cubicBezTo>
                <a:cubicBezTo>
                  <a:pt x="9628" y="16237"/>
                  <a:pt x="9655" y="16137"/>
                  <a:pt x="9655" y="16036"/>
                </a:cubicBezTo>
                <a:lnTo>
                  <a:pt x="9655" y="578"/>
                </a:lnTo>
                <a:lnTo>
                  <a:pt x="9655" y="578"/>
                </a:lnTo>
                <a:lnTo>
                  <a:pt x="9655" y="578"/>
                </a:lnTo>
                <a:cubicBezTo>
                  <a:pt x="9655" y="477"/>
                  <a:pt x="9628" y="377"/>
                  <a:pt x="9578" y="289"/>
                </a:cubicBezTo>
                <a:cubicBezTo>
                  <a:pt x="9527" y="201"/>
                  <a:pt x="9454" y="128"/>
                  <a:pt x="9366" y="77"/>
                </a:cubicBezTo>
                <a:cubicBezTo>
                  <a:pt x="9278" y="27"/>
                  <a:pt x="9178" y="0"/>
                  <a:pt x="9077" y="0"/>
                </a:cubicBezTo>
                <a:lnTo>
                  <a:pt x="578" y="0"/>
                </a:lnTo>
              </a:path>
            </a:pathLst>
          </a:custGeom>
          <a:noFill/>
          <a:ln w="36000">
            <a:solidFill>
              <a:srgbClr val="7803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Title 1"/>
          <p:cNvSpPr/>
          <p:nvPr/>
        </p:nvSpPr>
        <p:spPr>
          <a:xfrm>
            <a:off x="219240" y="163800"/>
            <a:ext cx="1087020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4060" spc="-1" strike="sngStrike">
                <a:solidFill>
                  <a:srgbClr val="000000"/>
                </a:solidFill>
                <a:latin typeface="Calibri Light"/>
                <a:ea typeface="PingFang SC"/>
              </a:rPr>
              <a:t>Classic</a:t>
            </a:r>
            <a:r>
              <a:rPr b="1" lang="en-US" sz="14060" spc="-1" strike="noStrike">
                <a:solidFill>
                  <a:srgbClr val="000000"/>
                </a:solidFill>
                <a:latin typeface="Calibri Light"/>
                <a:ea typeface="PingFang SC"/>
              </a:rPr>
              <a:t> </a:t>
            </a:r>
            <a:r>
              <a:rPr b="1" lang="en-US" sz="14060" spc="-1" strike="noStrike">
                <a:solidFill>
                  <a:srgbClr val="ff0000"/>
                </a:solidFill>
                <a:latin typeface="Calibri Light"/>
                <a:ea typeface="PingFang SC"/>
              </a:rPr>
              <a:t>Broken</a:t>
            </a:r>
            <a:r>
              <a:rPr b="1" lang="en-US" sz="14060" spc="-1" strike="noStrike">
                <a:solidFill>
                  <a:srgbClr val="000000"/>
                </a:solidFill>
                <a:latin typeface="Calibri Light"/>
                <a:ea typeface="PingFang SC"/>
              </a:rPr>
              <a:t> remote automated PKI enrollment</a:t>
            </a:r>
            <a:br/>
            <a:endParaRPr b="0" lang="en-US" sz="14060" spc="-1" strike="noStrike">
              <a:latin typeface="Arial"/>
            </a:endParaRPr>
          </a:p>
        </p:txBody>
      </p:sp>
      <p:pic>
        <p:nvPicPr>
          <p:cNvPr id="532" name="Picture 6" descr=""/>
          <p:cNvPicPr/>
          <p:nvPr/>
        </p:nvPicPr>
        <p:blipFill>
          <a:blip r:embed="rId1"/>
          <a:stretch/>
        </p:blipFill>
        <p:spPr>
          <a:xfrm>
            <a:off x="7025400" y="899640"/>
            <a:ext cx="752040" cy="819000"/>
          </a:xfrm>
          <a:prstGeom prst="rect">
            <a:avLst/>
          </a:prstGeom>
          <a:ln w="0">
            <a:noFill/>
          </a:ln>
        </p:spPr>
      </p:pic>
      <p:pic>
        <p:nvPicPr>
          <p:cNvPr id="533" name="Picture 8" descr=""/>
          <p:cNvPicPr/>
          <p:nvPr/>
        </p:nvPicPr>
        <p:blipFill>
          <a:blip r:embed="rId2"/>
          <a:stretch/>
        </p:blipFill>
        <p:spPr>
          <a:xfrm>
            <a:off x="6633720" y="4231080"/>
            <a:ext cx="914760" cy="126612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11" descr=""/>
          <p:cNvPicPr/>
          <p:nvPr/>
        </p:nvPicPr>
        <p:blipFill>
          <a:blip r:embed="rId3"/>
          <a:stretch/>
        </p:blipFill>
        <p:spPr>
          <a:xfrm>
            <a:off x="9383760" y="1189440"/>
            <a:ext cx="975600" cy="156456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4" descr="ile:Building fortknox.png"/>
          <p:cNvPicPr/>
          <p:nvPr/>
        </p:nvPicPr>
        <p:blipFill>
          <a:blip r:embed="rId4"/>
          <a:stretch/>
        </p:blipFill>
        <p:spPr>
          <a:xfrm>
            <a:off x="9606240" y="2901240"/>
            <a:ext cx="1735560" cy="1735560"/>
          </a:xfrm>
          <a:prstGeom prst="rect">
            <a:avLst/>
          </a:prstGeom>
          <a:ln w="0">
            <a:noFill/>
          </a:ln>
        </p:spPr>
      </p:pic>
      <p:sp>
        <p:nvSpPr>
          <p:cNvPr id="536" name="Freeform 15"/>
          <p:cNvSpPr/>
          <p:nvPr/>
        </p:nvSpPr>
        <p:spPr>
          <a:xfrm>
            <a:off x="9402840" y="3327480"/>
            <a:ext cx="1058760" cy="211320"/>
          </a:xfrm>
          <a:custGeom>
            <a:avLst/>
            <a:gdLst/>
            <a:ahLst/>
            <a:rect l="l" t="t" r="r" b="b"/>
            <a:pathLst>
              <a:path w="1059366" h="211873">
                <a:moveTo>
                  <a:pt x="0" y="211873"/>
                </a:moveTo>
                <a:cubicBezTo>
                  <a:pt x="730" y="208955"/>
                  <a:pt x="16483" y="141090"/>
                  <a:pt x="22303" y="133815"/>
                </a:cubicBezTo>
                <a:cubicBezTo>
                  <a:pt x="30675" y="123350"/>
                  <a:pt x="45581" y="120234"/>
                  <a:pt x="55756" y="111512"/>
                </a:cubicBezTo>
                <a:cubicBezTo>
                  <a:pt x="71721" y="97828"/>
                  <a:pt x="80413" y="73556"/>
                  <a:pt x="100361" y="66907"/>
                </a:cubicBezTo>
                <a:cubicBezTo>
                  <a:pt x="111512" y="63190"/>
                  <a:pt x="123301" y="61013"/>
                  <a:pt x="133815" y="55756"/>
                </a:cubicBezTo>
                <a:cubicBezTo>
                  <a:pt x="181528" y="31900"/>
                  <a:pt x="163855" y="17544"/>
                  <a:pt x="234176" y="11151"/>
                </a:cubicBezTo>
                <a:lnTo>
                  <a:pt x="356839" y="0"/>
                </a:lnTo>
                <a:cubicBezTo>
                  <a:pt x="408878" y="3717"/>
                  <a:pt x="461362" y="3412"/>
                  <a:pt x="512956" y="11151"/>
                </a:cubicBezTo>
                <a:cubicBezTo>
                  <a:pt x="536205" y="14638"/>
                  <a:pt x="579864" y="33454"/>
                  <a:pt x="579864" y="33454"/>
                </a:cubicBezTo>
                <a:cubicBezTo>
                  <a:pt x="591015" y="40888"/>
                  <a:pt x="601330" y="49763"/>
                  <a:pt x="613317" y="55756"/>
                </a:cubicBezTo>
                <a:cubicBezTo>
                  <a:pt x="623831" y="61013"/>
                  <a:pt x="637206" y="60075"/>
                  <a:pt x="646771" y="66907"/>
                </a:cubicBezTo>
                <a:cubicBezTo>
                  <a:pt x="663881" y="79129"/>
                  <a:pt x="691376" y="111512"/>
                  <a:pt x="691376" y="111512"/>
                </a:cubicBezTo>
                <a:cubicBezTo>
                  <a:pt x="761011" y="109191"/>
                  <a:pt x="972967" y="178389"/>
                  <a:pt x="1048215" y="78059"/>
                </a:cubicBezTo>
                <a:cubicBezTo>
                  <a:pt x="1053202" y="71410"/>
                  <a:pt x="1055649" y="63190"/>
                  <a:pt x="1059366" y="55756"/>
                </a:cubicBezTo>
              </a:path>
            </a:pathLst>
          </a:custGeom>
          <a:noFill/>
          <a:ln w="28575"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7" name="Content Placeholder 4" descr=""/>
          <p:cNvPicPr/>
          <p:nvPr/>
        </p:nvPicPr>
        <p:blipFill>
          <a:blip r:embed="rId5"/>
          <a:stretch/>
        </p:blipFill>
        <p:spPr>
          <a:xfrm>
            <a:off x="8944920" y="3160800"/>
            <a:ext cx="800640" cy="816120"/>
          </a:xfrm>
          <a:prstGeom prst="rect">
            <a:avLst/>
          </a:prstGeom>
          <a:ln w="0">
            <a:noFill/>
          </a:ln>
        </p:spPr>
      </p:pic>
      <p:sp>
        <p:nvSpPr>
          <p:cNvPr id="538" name="TextBox 16"/>
          <p:cNvSpPr/>
          <p:nvPr/>
        </p:nvSpPr>
        <p:spPr>
          <a:xfrm>
            <a:off x="9703080" y="4036320"/>
            <a:ext cx="154980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Certificate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Authority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for the ANI domain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9" name="TextBox 24"/>
          <p:cNvSpPr/>
          <p:nvPr/>
        </p:nvSpPr>
        <p:spPr>
          <a:xfrm>
            <a:off x="10397520" y="1734120"/>
            <a:ext cx="12200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Domain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Admission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0" name="TextBox 26"/>
          <p:cNvSpPr/>
          <p:nvPr/>
        </p:nvSpPr>
        <p:spPr>
          <a:xfrm>
            <a:off x="4712040" y="961560"/>
            <a:ext cx="243216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Pledge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Candidate  network  Device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1" name="Straight Arrow Connector 22"/>
          <p:cNvSpPr/>
          <p:nvPr/>
        </p:nvSpPr>
        <p:spPr>
          <a:xfrm flipV="1">
            <a:off x="7573680" y="3808440"/>
            <a:ext cx="1546920" cy="65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TextBox 29"/>
          <p:cNvSpPr/>
          <p:nvPr/>
        </p:nvSpPr>
        <p:spPr>
          <a:xfrm>
            <a:off x="8343720" y="3986280"/>
            <a:ext cx="99972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Make CA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sign pledge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certificate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3" name="Straight Arrow Connector 38"/>
          <p:cNvSpPr/>
          <p:nvPr/>
        </p:nvSpPr>
        <p:spPr>
          <a:xfrm flipV="1">
            <a:off x="7336800" y="2100240"/>
            <a:ext cx="1968480" cy="19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prstDash val="dash"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TextBox 41"/>
          <p:cNvSpPr/>
          <p:nvPr/>
        </p:nvSpPr>
        <p:spPr>
          <a:xfrm>
            <a:off x="8184960" y="1259640"/>
            <a:ext cx="130104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Optional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Get  permission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to admit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pledge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5" name="Straight Arrow Connector 42"/>
          <p:cNvSpPr/>
          <p:nvPr/>
        </p:nvSpPr>
        <p:spPr>
          <a:xfrm flipH="1" flipV="1" rot="1308600">
            <a:off x="7092720" y="1855440"/>
            <a:ext cx="222480" cy="55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46" name="Group 47"/>
          <p:cNvGrpSpPr/>
          <p:nvPr/>
        </p:nvGrpSpPr>
        <p:grpSpPr>
          <a:xfrm>
            <a:off x="5759640" y="1532520"/>
            <a:ext cx="810000" cy="458640"/>
            <a:chOff x="5759640" y="1532520"/>
            <a:chExt cx="810000" cy="458640"/>
          </a:xfrm>
        </p:grpSpPr>
        <p:grpSp>
          <p:nvGrpSpPr>
            <p:cNvPr id="547" name="Group 44"/>
            <p:cNvGrpSpPr/>
            <p:nvPr/>
          </p:nvGrpSpPr>
          <p:grpSpPr>
            <a:xfrm>
              <a:off x="5759640" y="1532520"/>
              <a:ext cx="810000" cy="458640"/>
              <a:chOff x="5759640" y="1532520"/>
              <a:chExt cx="810000" cy="458640"/>
            </a:xfrm>
          </p:grpSpPr>
          <p:pic>
            <p:nvPicPr>
              <p:cNvPr id="548" name="Picture 10" descr="mage result for certificate"/>
              <p:cNvPicPr/>
              <p:nvPr/>
            </p:nvPicPr>
            <p:blipFill>
              <a:blip r:embed="rId6"/>
              <a:stretch/>
            </p:blipFill>
            <p:spPr>
              <a:xfrm>
                <a:off x="5759640" y="153252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49" name="Rounded Rectangle 43"/>
              <p:cNvSpPr/>
              <p:nvPr/>
            </p:nvSpPr>
            <p:spPr>
              <a:xfrm>
                <a:off x="5857920" y="159984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50" name="TextBox 46"/>
            <p:cNvSpPr/>
            <p:nvPr/>
          </p:nvSpPr>
          <p:spPr>
            <a:xfrm>
              <a:off x="5772600" y="1567800"/>
              <a:ext cx="748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fe8</a:t>
              </a:r>
              <a:r>
                <a:rPr b="0" lang="is-I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…@</a:t>
              </a: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lake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551" name="Content Placeholder 2"/>
          <p:cNvSpPr/>
          <p:nvPr/>
        </p:nvSpPr>
        <p:spPr>
          <a:xfrm>
            <a:off x="156600" y="803520"/>
            <a:ext cx="4392000" cy="60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2000"/>
          </a:bodyPr>
          <a:p>
            <a:pPr>
              <a:lnSpc>
                <a:spcPct val="90000"/>
              </a:lnSpc>
              <a:spcBef>
                <a:spcPts val="717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PKI  Registrar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21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Drives/coordinates process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PingFang SC"/>
              </a:rPr>
              <a:t>E.g: EST RFC7030 enrollment protocol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PingFang SC"/>
              </a:rPr>
              <a:t>Admission Control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2200" spc="-1" strike="noStrike">
                <a:solidFill>
                  <a:srgbClr val="780373"/>
                </a:solidFill>
                <a:latin typeface="Calibri"/>
                <a:ea typeface="DejaVu Sans"/>
              </a:rPr>
              <a:t>How to give connectivity to Pledge ?</a:t>
            </a:r>
            <a:endParaRPr b="0" lang="en-US" sz="2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Pledge connected in remote location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1" lang="en-US" sz="1800" spc="-1" strike="noStrike">
                <a:solidFill>
                  <a:srgbClr val="3465a4"/>
                </a:solidFill>
                <a:latin typeface="Calibri"/>
                <a:ea typeface="DejaVu Sans"/>
              </a:rPr>
              <a:t>Pledges are router/switches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Today all IP/routing manually configured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Enrollment of hosts easier</a:t>
            </a:r>
            <a:endParaRPr b="0" lang="en-US" sz="18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When they can assume a working/secure network infra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2200" spc="-1" strike="noStrike">
                <a:solidFill>
                  <a:srgbClr val="780373"/>
                </a:solidFill>
                <a:latin typeface="Calibri"/>
                <a:ea typeface="DejaVu Sans"/>
              </a:rPr>
              <a:t>How to protect against attacks ?</a:t>
            </a:r>
            <a:endParaRPr b="0" lang="en-US" sz="2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How does Pledge trust Registrar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instead of attacker ???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Today: They don’t!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Remote cert enrollment easily attackable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7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Today: Secure/local pre-staging location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br/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552" name="Group 61"/>
          <p:cNvGrpSpPr/>
          <p:nvPr/>
        </p:nvGrpSpPr>
        <p:grpSpPr>
          <a:xfrm>
            <a:off x="8211600" y="3397680"/>
            <a:ext cx="810000" cy="458640"/>
            <a:chOff x="8211600" y="3397680"/>
            <a:chExt cx="810000" cy="458640"/>
          </a:xfrm>
        </p:grpSpPr>
        <p:grpSp>
          <p:nvGrpSpPr>
            <p:cNvPr id="553" name="Group 62"/>
            <p:cNvGrpSpPr/>
            <p:nvPr/>
          </p:nvGrpSpPr>
          <p:grpSpPr>
            <a:xfrm>
              <a:off x="8211600" y="3397680"/>
              <a:ext cx="810000" cy="458640"/>
              <a:chOff x="8211600" y="3397680"/>
              <a:chExt cx="810000" cy="458640"/>
            </a:xfrm>
          </p:grpSpPr>
          <p:pic>
            <p:nvPicPr>
              <p:cNvPr id="554" name="Picture 10" descr="mage result for certificate"/>
              <p:cNvPicPr/>
              <p:nvPr/>
            </p:nvPicPr>
            <p:blipFill>
              <a:blip r:embed="rId7"/>
              <a:stretch/>
            </p:blipFill>
            <p:spPr>
              <a:xfrm>
                <a:off x="8211600" y="339768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55" name="Rounded Rectangle 65"/>
              <p:cNvSpPr/>
              <p:nvPr/>
            </p:nvSpPr>
            <p:spPr>
              <a:xfrm>
                <a:off x="8309880" y="346500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56" name="TextBox 63"/>
            <p:cNvSpPr/>
            <p:nvPr/>
          </p:nvSpPr>
          <p:spPr>
            <a:xfrm>
              <a:off x="8224560" y="3432960"/>
              <a:ext cx="748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fe8</a:t>
              </a:r>
              <a:r>
                <a:rPr b="0" lang="is-I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…@</a:t>
              </a: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lake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557" name=""/>
          <p:cNvSpPr/>
          <p:nvPr/>
        </p:nvSpPr>
        <p:spPr>
          <a:xfrm>
            <a:off x="4502880" y="704160"/>
            <a:ext cx="138276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780373"/>
                </a:solidFill>
                <a:latin typeface="Arial"/>
              </a:rPr>
              <a:t>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8" name=""/>
          <p:cNvSpPr/>
          <p:nvPr/>
        </p:nvSpPr>
        <p:spPr>
          <a:xfrm>
            <a:off x="8116200" y="725760"/>
            <a:ext cx="3475080" cy="5980320"/>
          </a:xfrm>
          <a:custGeom>
            <a:avLst/>
            <a:gdLst/>
            <a:ahLst/>
            <a:rect l="l" t="t" r="r" b="b"/>
            <a:pathLst>
              <a:path w="9656" h="16615">
                <a:moveTo>
                  <a:pt x="578" y="0"/>
                </a:moveTo>
                <a:lnTo>
                  <a:pt x="578" y="0"/>
                </a:lnTo>
                <a:cubicBezTo>
                  <a:pt x="477" y="0"/>
                  <a:pt x="377" y="27"/>
                  <a:pt x="289" y="77"/>
                </a:cubicBezTo>
                <a:cubicBezTo>
                  <a:pt x="201" y="128"/>
                  <a:pt x="128" y="201"/>
                  <a:pt x="77" y="289"/>
                </a:cubicBezTo>
                <a:cubicBezTo>
                  <a:pt x="27" y="377"/>
                  <a:pt x="0" y="477"/>
                  <a:pt x="0" y="578"/>
                </a:cubicBezTo>
                <a:lnTo>
                  <a:pt x="0" y="16035"/>
                </a:lnTo>
                <a:lnTo>
                  <a:pt x="0" y="16036"/>
                </a:lnTo>
                <a:cubicBezTo>
                  <a:pt x="0" y="16137"/>
                  <a:pt x="27" y="16237"/>
                  <a:pt x="77" y="16325"/>
                </a:cubicBezTo>
                <a:cubicBezTo>
                  <a:pt x="128" y="16413"/>
                  <a:pt x="201" y="16486"/>
                  <a:pt x="289" y="16537"/>
                </a:cubicBezTo>
                <a:cubicBezTo>
                  <a:pt x="377" y="16587"/>
                  <a:pt x="477" y="16614"/>
                  <a:pt x="578" y="16614"/>
                </a:cubicBezTo>
                <a:lnTo>
                  <a:pt x="9076" y="16614"/>
                </a:lnTo>
                <a:lnTo>
                  <a:pt x="9077" y="16614"/>
                </a:lnTo>
                <a:cubicBezTo>
                  <a:pt x="9178" y="16614"/>
                  <a:pt x="9278" y="16587"/>
                  <a:pt x="9366" y="16537"/>
                </a:cubicBezTo>
                <a:cubicBezTo>
                  <a:pt x="9454" y="16486"/>
                  <a:pt x="9527" y="16413"/>
                  <a:pt x="9578" y="16325"/>
                </a:cubicBezTo>
                <a:cubicBezTo>
                  <a:pt x="9628" y="16237"/>
                  <a:pt x="9655" y="16137"/>
                  <a:pt x="9655" y="16036"/>
                </a:cubicBezTo>
                <a:lnTo>
                  <a:pt x="9655" y="578"/>
                </a:lnTo>
                <a:lnTo>
                  <a:pt x="9655" y="578"/>
                </a:lnTo>
                <a:lnTo>
                  <a:pt x="9655" y="578"/>
                </a:lnTo>
                <a:cubicBezTo>
                  <a:pt x="9655" y="477"/>
                  <a:pt x="9628" y="377"/>
                  <a:pt x="9578" y="289"/>
                </a:cubicBezTo>
                <a:cubicBezTo>
                  <a:pt x="9527" y="201"/>
                  <a:pt x="9454" y="128"/>
                  <a:pt x="9366" y="77"/>
                </a:cubicBezTo>
                <a:cubicBezTo>
                  <a:pt x="9278" y="27"/>
                  <a:pt x="9178" y="0"/>
                  <a:pt x="9077" y="0"/>
                </a:cubicBezTo>
                <a:lnTo>
                  <a:pt x="578" y="0"/>
                </a:lnTo>
              </a:path>
            </a:pathLst>
          </a:custGeom>
          <a:noFill/>
          <a:ln w="36000">
            <a:solidFill>
              <a:srgbClr val="7803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59" name="Picture 19" descr=""/>
          <p:cNvPicPr/>
          <p:nvPr/>
        </p:nvPicPr>
        <p:blipFill>
          <a:blip r:embed="rId8"/>
          <a:stretch/>
        </p:blipFill>
        <p:spPr>
          <a:xfrm>
            <a:off x="10802160" y="221040"/>
            <a:ext cx="1222560" cy="1013760"/>
          </a:xfrm>
          <a:prstGeom prst="rect">
            <a:avLst/>
          </a:prstGeom>
          <a:ln w="0">
            <a:noFill/>
          </a:ln>
        </p:spPr>
      </p:pic>
      <p:sp>
        <p:nvSpPr>
          <p:cNvPr id="560" name=""/>
          <p:cNvSpPr/>
          <p:nvPr/>
        </p:nvSpPr>
        <p:spPr>
          <a:xfrm>
            <a:off x="8174520" y="726120"/>
            <a:ext cx="16617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780373"/>
                </a:solidFill>
                <a:latin typeface="Arial"/>
              </a:rPr>
              <a:t>Backend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1" name="TextBox 18_1"/>
          <p:cNvSpPr/>
          <p:nvPr/>
        </p:nvSpPr>
        <p:spPr>
          <a:xfrm>
            <a:off x="5175000" y="5518800"/>
            <a:ext cx="26928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PKI  Registration Authority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9"/>
          <a:stretch/>
        </p:blipFill>
        <p:spPr>
          <a:xfrm>
            <a:off x="4809240" y="2156040"/>
            <a:ext cx="633960" cy="1643760"/>
          </a:xfrm>
          <a:prstGeom prst="rect">
            <a:avLst/>
          </a:prstGeom>
          <a:ln w="0">
            <a:noFill/>
          </a:ln>
        </p:spPr>
      </p:pic>
      <p:sp>
        <p:nvSpPr>
          <p:cNvPr id="563" name="TextBox 18_2"/>
          <p:cNvSpPr/>
          <p:nvPr/>
        </p:nvSpPr>
        <p:spPr>
          <a:xfrm>
            <a:off x="4455720" y="3856320"/>
            <a:ext cx="193212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Fakes pledge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Man in Middle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Misconfigures Pledge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Gets into network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4" name="Straight Arrow Connector 42_1"/>
          <p:cNvSpPr/>
          <p:nvPr/>
        </p:nvSpPr>
        <p:spPr>
          <a:xfrm flipH="1" flipV="1">
            <a:off x="7148520" y="3726000"/>
            <a:ext cx="1080" cy="56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"/>
          <p:cNvSpPr/>
          <p:nvPr/>
        </p:nvSpPr>
        <p:spPr>
          <a:xfrm>
            <a:off x="6442560" y="2451960"/>
            <a:ext cx="1371960" cy="12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0000"/>
                </a:solidFill>
                <a:latin typeface="Arial"/>
              </a:rPr>
              <a:t>?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what IP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connectivity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"/>
          <p:cNvSpPr/>
          <p:nvPr/>
        </p:nvSpPr>
        <p:spPr>
          <a:xfrm>
            <a:off x="4433400" y="750240"/>
            <a:ext cx="3475080" cy="5980320"/>
          </a:xfrm>
          <a:custGeom>
            <a:avLst/>
            <a:gdLst/>
            <a:ahLst/>
            <a:rect l="l" t="t" r="r" b="b"/>
            <a:pathLst>
              <a:path w="9656" h="16615">
                <a:moveTo>
                  <a:pt x="578" y="0"/>
                </a:moveTo>
                <a:lnTo>
                  <a:pt x="578" y="0"/>
                </a:lnTo>
                <a:cubicBezTo>
                  <a:pt x="477" y="0"/>
                  <a:pt x="377" y="27"/>
                  <a:pt x="289" y="77"/>
                </a:cubicBezTo>
                <a:cubicBezTo>
                  <a:pt x="201" y="128"/>
                  <a:pt x="128" y="201"/>
                  <a:pt x="77" y="289"/>
                </a:cubicBezTo>
                <a:cubicBezTo>
                  <a:pt x="27" y="377"/>
                  <a:pt x="0" y="477"/>
                  <a:pt x="0" y="578"/>
                </a:cubicBezTo>
                <a:lnTo>
                  <a:pt x="0" y="16035"/>
                </a:lnTo>
                <a:lnTo>
                  <a:pt x="0" y="16036"/>
                </a:lnTo>
                <a:cubicBezTo>
                  <a:pt x="0" y="16137"/>
                  <a:pt x="27" y="16237"/>
                  <a:pt x="77" y="16325"/>
                </a:cubicBezTo>
                <a:cubicBezTo>
                  <a:pt x="128" y="16413"/>
                  <a:pt x="201" y="16486"/>
                  <a:pt x="289" y="16537"/>
                </a:cubicBezTo>
                <a:cubicBezTo>
                  <a:pt x="377" y="16587"/>
                  <a:pt x="477" y="16614"/>
                  <a:pt x="578" y="16614"/>
                </a:cubicBezTo>
                <a:lnTo>
                  <a:pt x="9076" y="16614"/>
                </a:lnTo>
                <a:lnTo>
                  <a:pt x="9077" y="16614"/>
                </a:lnTo>
                <a:cubicBezTo>
                  <a:pt x="9178" y="16614"/>
                  <a:pt x="9278" y="16587"/>
                  <a:pt x="9366" y="16537"/>
                </a:cubicBezTo>
                <a:cubicBezTo>
                  <a:pt x="9454" y="16486"/>
                  <a:pt x="9527" y="16413"/>
                  <a:pt x="9578" y="16325"/>
                </a:cubicBezTo>
                <a:cubicBezTo>
                  <a:pt x="9628" y="16237"/>
                  <a:pt x="9655" y="16137"/>
                  <a:pt x="9655" y="16036"/>
                </a:cubicBezTo>
                <a:lnTo>
                  <a:pt x="9655" y="578"/>
                </a:lnTo>
                <a:lnTo>
                  <a:pt x="9655" y="578"/>
                </a:lnTo>
                <a:lnTo>
                  <a:pt x="9655" y="578"/>
                </a:lnTo>
                <a:cubicBezTo>
                  <a:pt x="9655" y="477"/>
                  <a:pt x="9628" y="377"/>
                  <a:pt x="9578" y="289"/>
                </a:cubicBezTo>
                <a:cubicBezTo>
                  <a:pt x="9527" y="201"/>
                  <a:pt x="9454" y="128"/>
                  <a:pt x="9366" y="77"/>
                </a:cubicBezTo>
                <a:cubicBezTo>
                  <a:pt x="9278" y="27"/>
                  <a:pt x="9178" y="0"/>
                  <a:pt x="9077" y="0"/>
                </a:cubicBezTo>
                <a:lnTo>
                  <a:pt x="578" y="0"/>
                </a:lnTo>
              </a:path>
            </a:pathLst>
          </a:custGeom>
          <a:noFill/>
          <a:ln w="36000">
            <a:solidFill>
              <a:srgbClr val="7803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Title 1_1"/>
          <p:cNvSpPr/>
          <p:nvPr/>
        </p:nvSpPr>
        <p:spPr>
          <a:xfrm>
            <a:off x="219240" y="163800"/>
            <a:ext cx="1087020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4060" spc="-1" strike="noStrike">
                <a:solidFill>
                  <a:srgbClr val="000000"/>
                </a:solidFill>
                <a:latin typeface="Calibri Light"/>
                <a:ea typeface="PingFang SC"/>
              </a:rPr>
              <a:t>Bootstrap to ANI (ACP+BRSKI) DOMAIN membership</a:t>
            </a:r>
            <a:br/>
            <a:r>
              <a:rPr b="0" lang="en-US" sz="8000" spc="-1" strike="noStrike">
                <a:solidFill>
                  <a:srgbClr val="000000"/>
                </a:solidFill>
                <a:latin typeface="Calibri"/>
                <a:ea typeface="PingFang SC"/>
              </a:rPr>
              <a:t>PKI enrollment with ACP/Voucher/MASA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568" name="Picture 6_0" descr=""/>
          <p:cNvPicPr/>
          <p:nvPr/>
        </p:nvPicPr>
        <p:blipFill>
          <a:blip r:embed="rId1"/>
          <a:stretch/>
        </p:blipFill>
        <p:spPr>
          <a:xfrm>
            <a:off x="6554160" y="955080"/>
            <a:ext cx="752040" cy="81900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8_0" descr=""/>
          <p:cNvPicPr/>
          <p:nvPr/>
        </p:nvPicPr>
        <p:blipFill>
          <a:blip r:embed="rId2"/>
          <a:stretch/>
        </p:blipFill>
        <p:spPr>
          <a:xfrm>
            <a:off x="6633720" y="4231080"/>
            <a:ext cx="914760" cy="1266120"/>
          </a:xfrm>
          <a:prstGeom prst="rect">
            <a:avLst/>
          </a:prstGeom>
          <a:ln w="0">
            <a:noFill/>
          </a:ln>
        </p:spPr>
      </p:pic>
      <p:pic>
        <p:nvPicPr>
          <p:cNvPr id="570" name="Picture 11_0" descr=""/>
          <p:cNvPicPr/>
          <p:nvPr/>
        </p:nvPicPr>
        <p:blipFill>
          <a:blip r:embed="rId3"/>
          <a:stretch/>
        </p:blipFill>
        <p:spPr>
          <a:xfrm>
            <a:off x="9383760" y="1189440"/>
            <a:ext cx="975600" cy="1564560"/>
          </a:xfrm>
          <a:prstGeom prst="rect">
            <a:avLst/>
          </a:prstGeom>
          <a:ln w="0">
            <a:noFill/>
          </a:ln>
        </p:spPr>
      </p:pic>
      <p:grpSp>
        <p:nvGrpSpPr>
          <p:cNvPr id="571" name="Group 14_0"/>
          <p:cNvGrpSpPr/>
          <p:nvPr/>
        </p:nvGrpSpPr>
        <p:grpSpPr>
          <a:xfrm>
            <a:off x="4510080" y="5997240"/>
            <a:ext cx="2867040" cy="593640"/>
            <a:chOff x="4510080" y="5997240"/>
            <a:chExt cx="2867040" cy="593640"/>
          </a:xfrm>
        </p:grpSpPr>
        <p:sp>
          <p:nvSpPr>
            <p:cNvPr id="572" name="Rounded Rectangle 12_0"/>
            <p:cNvSpPr/>
            <p:nvPr/>
          </p:nvSpPr>
          <p:spPr>
            <a:xfrm>
              <a:off x="4536360" y="5997240"/>
              <a:ext cx="2840760" cy="59364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76200">
              <a:solidFill>
                <a:srgbClr val="80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3" name="TextBox 13_0"/>
            <p:cNvSpPr/>
            <p:nvPr/>
          </p:nvSpPr>
          <p:spPr>
            <a:xfrm>
              <a:off x="4510080" y="6053760"/>
              <a:ext cx="2790360" cy="48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Address allocation database</a:t>
              </a:r>
              <a:endParaRPr b="0" lang="en-US" sz="15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Chick6: </a:t>
              </a:r>
              <a:r>
                <a:rPr b="0" lang="is-IS" sz="11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fd89b714f3db0000200000064000006</a:t>
              </a:r>
              <a:endParaRPr b="0" lang="en-US" sz="1100" spc="-1" strike="noStrike">
                <a:latin typeface="Arial"/>
              </a:endParaRPr>
            </a:p>
          </p:txBody>
        </p:sp>
      </p:grpSp>
      <p:pic>
        <p:nvPicPr>
          <p:cNvPr id="574" name="Picture 4_0" descr="ile:Building fortknox.png"/>
          <p:cNvPicPr/>
          <p:nvPr/>
        </p:nvPicPr>
        <p:blipFill>
          <a:blip r:embed="rId4"/>
          <a:stretch/>
        </p:blipFill>
        <p:spPr>
          <a:xfrm>
            <a:off x="9606240" y="2901240"/>
            <a:ext cx="1735560" cy="1735560"/>
          </a:xfrm>
          <a:prstGeom prst="rect">
            <a:avLst/>
          </a:prstGeom>
          <a:ln w="0">
            <a:noFill/>
          </a:ln>
        </p:spPr>
      </p:pic>
      <p:sp>
        <p:nvSpPr>
          <p:cNvPr id="575" name="Freeform 15_0"/>
          <p:cNvSpPr/>
          <p:nvPr/>
        </p:nvSpPr>
        <p:spPr>
          <a:xfrm>
            <a:off x="9402840" y="3327480"/>
            <a:ext cx="1058760" cy="211320"/>
          </a:xfrm>
          <a:custGeom>
            <a:avLst/>
            <a:gdLst/>
            <a:ahLst/>
            <a:rect l="l" t="t" r="r" b="b"/>
            <a:pathLst>
              <a:path w="1059366" h="211873">
                <a:moveTo>
                  <a:pt x="0" y="211873"/>
                </a:moveTo>
                <a:cubicBezTo>
                  <a:pt x="730" y="208955"/>
                  <a:pt x="16483" y="141090"/>
                  <a:pt x="22303" y="133815"/>
                </a:cubicBezTo>
                <a:cubicBezTo>
                  <a:pt x="30675" y="123350"/>
                  <a:pt x="45581" y="120234"/>
                  <a:pt x="55756" y="111512"/>
                </a:cubicBezTo>
                <a:cubicBezTo>
                  <a:pt x="71721" y="97828"/>
                  <a:pt x="80413" y="73556"/>
                  <a:pt x="100361" y="66907"/>
                </a:cubicBezTo>
                <a:cubicBezTo>
                  <a:pt x="111512" y="63190"/>
                  <a:pt x="123301" y="61013"/>
                  <a:pt x="133815" y="55756"/>
                </a:cubicBezTo>
                <a:cubicBezTo>
                  <a:pt x="181528" y="31900"/>
                  <a:pt x="163855" y="17544"/>
                  <a:pt x="234176" y="11151"/>
                </a:cubicBezTo>
                <a:lnTo>
                  <a:pt x="356839" y="0"/>
                </a:lnTo>
                <a:cubicBezTo>
                  <a:pt x="408878" y="3717"/>
                  <a:pt x="461362" y="3412"/>
                  <a:pt x="512956" y="11151"/>
                </a:cubicBezTo>
                <a:cubicBezTo>
                  <a:pt x="536205" y="14638"/>
                  <a:pt x="579864" y="33454"/>
                  <a:pt x="579864" y="33454"/>
                </a:cubicBezTo>
                <a:cubicBezTo>
                  <a:pt x="591015" y="40888"/>
                  <a:pt x="601330" y="49763"/>
                  <a:pt x="613317" y="55756"/>
                </a:cubicBezTo>
                <a:cubicBezTo>
                  <a:pt x="623831" y="61013"/>
                  <a:pt x="637206" y="60075"/>
                  <a:pt x="646771" y="66907"/>
                </a:cubicBezTo>
                <a:cubicBezTo>
                  <a:pt x="663881" y="79129"/>
                  <a:pt x="691376" y="111512"/>
                  <a:pt x="691376" y="111512"/>
                </a:cubicBezTo>
                <a:cubicBezTo>
                  <a:pt x="761011" y="109191"/>
                  <a:pt x="972967" y="178389"/>
                  <a:pt x="1048215" y="78059"/>
                </a:cubicBezTo>
                <a:cubicBezTo>
                  <a:pt x="1053202" y="71410"/>
                  <a:pt x="1055649" y="63190"/>
                  <a:pt x="1059366" y="55756"/>
                </a:cubicBezTo>
              </a:path>
            </a:pathLst>
          </a:custGeom>
          <a:noFill/>
          <a:ln w="28575"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6" name="Content Placeholder 4_0" descr=""/>
          <p:cNvPicPr/>
          <p:nvPr/>
        </p:nvPicPr>
        <p:blipFill>
          <a:blip r:embed="rId5"/>
          <a:stretch/>
        </p:blipFill>
        <p:spPr>
          <a:xfrm>
            <a:off x="8944920" y="3160800"/>
            <a:ext cx="800640" cy="816120"/>
          </a:xfrm>
          <a:prstGeom prst="rect">
            <a:avLst/>
          </a:prstGeom>
          <a:ln w="0">
            <a:noFill/>
          </a:ln>
        </p:spPr>
      </p:pic>
      <p:sp>
        <p:nvSpPr>
          <p:cNvPr id="577" name="TextBox 16_0"/>
          <p:cNvSpPr/>
          <p:nvPr/>
        </p:nvSpPr>
        <p:spPr>
          <a:xfrm>
            <a:off x="9703080" y="4036320"/>
            <a:ext cx="154980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Certificate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Authority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for the ANI domain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8" name="TextBox 18_0"/>
          <p:cNvSpPr/>
          <p:nvPr/>
        </p:nvSpPr>
        <p:spPr>
          <a:xfrm>
            <a:off x="6006240" y="5410800"/>
            <a:ext cx="18194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Domain Registrar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TextBox 23_1"/>
          <p:cNvSpPr/>
          <p:nvPr/>
        </p:nvSpPr>
        <p:spPr>
          <a:xfrm>
            <a:off x="10427760" y="5302800"/>
            <a:ext cx="117756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MASA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Manufacturer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Authority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manufactured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the pledge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80" name="TextBox 24_0"/>
          <p:cNvSpPr/>
          <p:nvPr/>
        </p:nvSpPr>
        <p:spPr>
          <a:xfrm>
            <a:off x="10397520" y="1734120"/>
            <a:ext cx="12200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Domain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Admission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TextBox 26_0"/>
          <p:cNvSpPr/>
          <p:nvPr/>
        </p:nvSpPr>
        <p:spPr>
          <a:xfrm>
            <a:off x="4616280" y="847800"/>
            <a:ext cx="200196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Pledge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Candidate  ANI Device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2" name="Straight Arrow Connector 22_0"/>
          <p:cNvSpPr/>
          <p:nvPr/>
        </p:nvSpPr>
        <p:spPr>
          <a:xfrm flipV="1">
            <a:off x="7573680" y="3808440"/>
            <a:ext cx="1546920" cy="65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TextBox 29_0"/>
          <p:cNvSpPr/>
          <p:nvPr/>
        </p:nvSpPr>
        <p:spPr>
          <a:xfrm>
            <a:off x="8343720" y="3986280"/>
            <a:ext cx="99972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Make CA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sign pledge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certificate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4" name="TextBox 30_0"/>
          <p:cNvSpPr/>
          <p:nvPr/>
        </p:nvSpPr>
        <p:spPr>
          <a:xfrm>
            <a:off x="8266320" y="5951160"/>
            <a:ext cx="128304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For secure/ANI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Pledges: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Get voucher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5" name="Straight Arrow Connector 31_0"/>
          <p:cNvSpPr/>
          <p:nvPr/>
        </p:nvSpPr>
        <p:spPr>
          <a:xfrm>
            <a:off x="7493040" y="5391720"/>
            <a:ext cx="2228040" cy="62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Straight Arrow Connector 34_0"/>
          <p:cNvSpPr/>
          <p:nvPr/>
        </p:nvSpPr>
        <p:spPr>
          <a:xfrm flipV="1">
            <a:off x="5911200" y="4997520"/>
            <a:ext cx="76068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TextBox 37_0"/>
          <p:cNvSpPr/>
          <p:nvPr/>
        </p:nvSpPr>
        <p:spPr>
          <a:xfrm>
            <a:off x="4638240" y="5656680"/>
            <a:ext cx="1701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Allocate ACP Address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8" name="Straight Arrow Connector 38_0"/>
          <p:cNvSpPr/>
          <p:nvPr/>
        </p:nvSpPr>
        <p:spPr>
          <a:xfrm flipV="1">
            <a:off x="7336800" y="2100240"/>
            <a:ext cx="1968480" cy="19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prstDash val="dash"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TextBox 41_0"/>
          <p:cNvSpPr/>
          <p:nvPr/>
        </p:nvSpPr>
        <p:spPr>
          <a:xfrm>
            <a:off x="8184960" y="1259640"/>
            <a:ext cx="130104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Optional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Get  permission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to admit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pledge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0" name="Straight Arrow Connector 42_0"/>
          <p:cNvSpPr/>
          <p:nvPr/>
        </p:nvSpPr>
        <p:spPr>
          <a:xfrm flipH="1" flipV="1">
            <a:off x="5483520" y="3290040"/>
            <a:ext cx="147204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TextBox 45_0"/>
          <p:cNvSpPr/>
          <p:nvPr/>
        </p:nvSpPr>
        <p:spPr>
          <a:xfrm>
            <a:off x="5006520" y="4382640"/>
            <a:ext cx="154656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Get Pledge identity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Enroll Certificate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ACP info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(address)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592" name="Group 47_0"/>
          <p:cNvGrpSpPr/>
          <p:nvPr/>
        </p:nvGrpSpPr>
        <p:grpSpPr>
          <a:xfrm>
            <a:off x="5205600" y="3776760"/>
            <a:ext cx="810000" cy="458640"/>
            <a:chOff x="5205600" y="3776760"/>
            <a:chExt cx="810000" cy="458640"/>
          </a:xfrm>
        </p:grpSpPr>
        <p:grpSp>
          <p:nvGrpSpPr>
            <p:cNvPr id="593" name="Group 44_0"/>
            <p:cNvGrpSpPr/>
            <p:nvPr/>
          </p:nvGrpSpPr>
          <p:grpSpPr>
            <a:xfrm>
              <a:off x="5205600" y="3776760"/>
              <a:ext cx="810000" cy="458640"/>
              <a:chOff x="5205600" y="3776760"/>
              <a:chExt cx="810000" cy="458640"/>
            </a:xfrm>
          </p:grpSpPr>
          <p:pic>
            <p:nvPicPr>
              <p:cNvPr id="594" name="Picture 10_2" descr="mage result for certificate"/>
              <p:cNvPicPr/>
              <p:nvPr/>
            </p:nvPicPr>
            <p:blipFill>
              <a:blip r:embed="rId6"/>
              <a:stretch/>
            </p:blipFill>
            <p:spPr>
              <a:xfrm>
                <a:off x="5205600" y="377676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95" name="Rounded Rectangle 43_0"/>
              <p:cNvSpPr/>
              <p:nvPr/>
            </p:nvSpPr>
            <p:spPr>
              <a:xfrm>
                <a:off x="5303880" y="384408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96" name="TextBox 46_0"/>
            <p:cNvSpPr/>
            <p:nvPr/>
          </p:nvSpPr>
          <p:spPr>
            <a:xfrm>
              <a:off x="5218560" y="3812040"/>
              <a:ext cx="748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fe8</a:t>
              </a:r>
              <a:r>
                <a:rPr b="0" lang="is-I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…@</a:t>
              </a: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lake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597" name="TextBox 52_0"/>
          <p:cNvSpPr/>
          <p:nvPr/>
        </p:nvSpPr>
        <p:spPr>
          <a:xfrm rot="19698000">
            <a:off x="6800040" y="6055560"/>
            <a:ext cx="650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f0000"/>
                </a:solidFill>
                <a:latin typeface="Calibri"/>
                <a:ea typeface="DejaVu Sans"/>
              </a:rPr>
              <a:t>DO NOT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f0000"/>
                </a:solidFill>
                <a:latin typeface="Calibri"/>
                <a:ea typeface="DejaVu Sans"/>
              </a:rPr>
              <a:t>ERASE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8" name="Content Placeholder 2_1"/>
          <p:cNvSpPr/>
          <p:nvPr/>
        </p:nvSpPr>
        <p:spPr>
          <a:xfrm>
            <a:off x="156600" y="1117080"/>
            <a:ext cx="4392000" cy="57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d1d75"/>
                </a:solidFill>
                <a:latin typeface="Calibri"/>
                <a:ea typeface="DejaVu Sans"/>
              </a:rPr>
              <a:t>Voucher – new crypto artefact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PingFang SC"/>
              </a:rPr>
              <a:t>New digital artefact to indicate to Pledge that Registrar is authorized to control Pledge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8d1d75"/>
                </a:solidFill>
                <a:latin typeface="Calibri"/>
                <a:ea typeface="PingFang SC"/>
              </a:rPr>
              <a:t>Manufacturer (MASA) – new cast member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PingFang SC"/>
              </a:rPr>
              <a:t>Run on behalf of manufacturer of Pledge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PingFang SC"/>
              </a:rPr>
              <a:t>Pledge can trust MASA because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PingFang SC"/>
              </a:rPr>
              <a:t>Pledge software can have its manufacturers Trust anchors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PingFang SC"/>
              </a:rPr>
              <a:t>MASA generates voucher for Registrar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PingFang SC"/>
              </a:rPr>
              <a:t>After it has validated DOMAIN owns Pledge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d1d75"/>
                </a:solidFill>
                <a:latin typeface="Calibri"/>
                <a:ea typeface="DejaVu Sans"/>
              </a:rPr>
              <a:t>Proxy – new cast member</a:t>
            </a:r>
            <a:endParaRPr b="0" lang="en-US" sz="2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Distributed Agent to give registrar connectivity to adjacent pledge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Relies on ACP to talk to Registrar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8d1d75"/>
                </a:solidFill>
                <a:latin typeface="Calibri"/>
                <a:ea typeface="DejaVu Sans"/>
              </a:rPr>
              <a:t>ACP Address allocation – new feature</a:t>
            </a: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99" name="Picture 2_0" descr="isa Simpson.png"/>
          <p:cNvPicPr/>
          <p:nvPr/>
        </p:nvPicPr>
        <p:blipFill>
          <a:blip r:embed="rId7"/>
          <a:stretch/>
        </p:blipFill>
        <p:spPr>
          <a:xfrm>
            <a:off x="4788000" y="1942920"/>
            <a:ext cx="848520" cy="1381680"/>
          </a:xfrm>
          <a:prstGeom prst="rect">
            <a:avLst/>
          </a:prstGeom>
          <a:ln w="0">
            <a:noFill/>
          </a:ln>
        </p:spPr>
      </p:pic>
      <p:sp>
        <p:nvSpPr>
          <p:cNvPr id="600" name="TextBox 48_0"/>
          <p:cNvSpPr/>
          <p:nvPr/>
        </p:nvSpPr>
        <p:spPr>
          <a:xfrm>
            <a:off x="5430240" y="2530800"/>
            <a:ext cx="10479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BRSKI/ACP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Proxy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1" name="Straight Arrow Connector 49_0"/>
          <p:cNvSpPr/>
          <p:nvPr/>
        </p:nvSpPr>
        <p:spPr>
          <a:xfrm flipH="1">
            <a:off x="5634000" y="1731600"/>
            <a:ext cx="853920" cy="55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2" name="Group 50_0"/>
          <p:cNvGrpSpPr/>
          <p:nvPr/>
        </p:nvGrpSpPr>
        <p:grpSpPr>
          <a:xfrm>
            <a:off x="6333120" y="3022920"/>
            <a:ext cx="810000" cy="458640"/>
            <a:chOff x="6333120" y="3022920"/>
            <a:chExt cx="810000" cy="458640"/>
          </a:xfrm>
        </p:grpSpPr>
        <p:grpSp>
          <p:nvGrpSpPr>
            <p:cNvPr id="603" name="Group 51_0"/>
            <p:cNvGrpSpPr/>
            <p:nvPr/>
          </p:nvGrpSpPr>
          <p:grpSpPr>
            <a:xfrm>
              <a:off x="6333120" y="3022920"/>
              <a:ext cx="810000" cy="458640"/>
              <a:chOff x="6333120" y="3022920"/>
              <a:chExt cx="810000" cy="458640"/>
            </a:xfrm>
          </p:grpSpPr>
          <p:pic>
            <p:nvPicPr>
              <p:cNvPr id="604" name="Picture 10_28" descr="mage result for certificate"/>
              <p:cNvPicPr/>
              <p:nvPr/>
            </p:nvPicPr>
            <p:blipFill>
              <a:blip r:embed="rId8"/>
              <a:stretch/>
            </p:blipFill>
            <p:spPr>
              <a:xfrm>
                <a:off x="6333120" y="302292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5" name="Rounded Rectangle 55_0"/>
              <p:cNvSpPr/>
              <p:nvPr/>
            </p:nvSpPr>
            <p:spPr>
              <a:xfrm>
                <a:off x="6431760" y="309024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06" name="TextBox 53_0"/>
            <p:cNvSpPr/>
            <p:nvPr/>
          </p:nvSpPr>
          <p:spPr>
            <a:xfrm>
              <a:off x="6338880" y="3058200"/>
              <a:ext cx="6973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Voucher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607" name="Group 56_0"/>
          <p:cNvGrpSpPr/>
          <p:nvPr/>
        </p:nvGrpSpPr>
        <p:grpSpPr>
          <a:xfrm>
            <a:off x="8477640" y="4784760"/>
            <a:ext cx="810000" cy="458640"/>
            <a:chOff x="8477640" y="4784760"/>
            <a:chExt cx="810000" cy="458640"/>
          </a:xfrm>
        </p:grpSpPr>
        <p:grpSp>
          <p:nvGrpSpPr>
            <p:cNvPr id="608" name="Group 57_0"/>
            <p:cNvGrpSpPr/>
            <p:nvPr/>
          </p:nvGrpSpPr>
          <p:grpSpPr>
            <a:xfrm>
              <a:off x="8477640" y="4784760"/>
              <a:ext cx="810000" cy="458640"/>
              <a:chOff x="8477640" y="4784760"/>
              <a:chExt cx="810000" cy="458640"/>
            </a:xfrm>
          </p:grpSpPr>
          <p:pic>
            <p:nvPicPr>
              <p:cNvPr id="609" name="Picture 10_30" descr="mage result for certificate"/>
              <p:cNvPicPr/>
              <p:nvPr/>
            </p:nvPicPr>
            <p:blipFill>
              <a:blip r:embed="rId9"/>
              <a:stretch/>
            </p:blipFill>
            <p:spPr>
              <a:xfrm>
                <a:off x="8477640" y="478476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10" name="Rounded Rectangle 60_0"/>
              <p:cNvSpPr/>
              <p:nvPr/>
            </p:nvSpPr>
            <p:spPr>
              <a:xfrm>
                <a:off x="8576280" y="485208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11" name="TextBox 58_0"/>
            <p:cNvSpPr/>
            <p:nvPr/>
          </p:nvSpPr>
          <p:spPr>
            <a:xfrm>
              <a:off x="8483400" y="4820040"/>
              <a:ext cx="6973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Voucher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612" name="Group 61_0"/>
          <p:cNvGrpSpPr/>
          <p:nvPr/>
        </p:nvGrpSpPr>
        <p:grpSpPr>
          <a:xfrm>
            <a:off x="8211600" y="3397680"/>
            <a:ext cx="810000" cy="458640"/>
            <a:chOff x="8211600" y="3397680"/>
            <a:chExt cx="810000" cy="458640"/>
          </a:xfrm>
        </p:grpSpPr>
        <p:grpSp>
          <p:nvGrpSpPr>
            <p:cNvPr id="613" name="Group 62_0"/>
            <p:cNvGrpSpPr/>
            <p:nvPr/>
          </p:nvGrpSpPr>
          <p:grpSpPr>
            <a:xfrm>
              <a:off x="8211600" y="3397680"/>
              <a:ext cx="810000" cy="458640"/>
              <a:chOff x="8211600" y="3397680"/>
              <a:chExt cx="810000" cy="458640"/>
            </a:xfrm>
          </p:grpSpPr>
          <p:pic>
            <p:nvPicPr>
              <p:cNvPr id="614" name="Picture 10_31" descr="mage result for certificate"/>
              <p:cNvPicPr/>
              <p:nvPr/>
            </p:nvPicPr>
            <p:blipFill>
              <a:blip r:embed="rId10"/>
              <a:stretch/>
            </p:blipFill>
            <p:spPr>
              <a:xfrm>
                <a:off x="8211600" y="339768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15" name="Rounded Rectangle 65_0"/>
              <p:cNvSpPr/>
              <p:nvPr/>
            </p:nvSpPr>
            <p:spPr>
              <a:xfrm>
                <a:off x="8309880" y="346500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16" name="TextBox 63_0"/>
            <p:cNvSpPr/>
            <p:nvPr/>
          </p:nvSpPr>
          <p:spPr>
            <a:xfrm>
              <a:off x="8224560" y="3432960"/>
              <a:ext cx="748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fe8</a:t>
              </a:r>
              <a:r>
                <a:rPr b="0" lang="is-I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…@</a:t>
              </a: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lake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617" name="Group 66_0"/>
          <p:cNvGrpSpPr/>
          <p:nvPr/>
        </p:nvGrpSpPr>
        <p:grpSpPr>
          <a:xfrm>
            <a:off x="4883040" y="1504440"/>
            <a:ext cx="810000" cy="458640"/>
            <a:chOff x="4883040" y="1504440"/>
            <a:chExt cx="810000" cy="458640"/>
          </a:xfrm>
        </p:grpSpPr>
        <p:grpSp>
          <p:nvGrpSpPr>
            <p:cNvPr id="618" name="Group 67_0"/>
            <p:cNvGrpSpPr/>
            <p:nvPr/>
          </p:nvGrpSpPr>
          <p:grpSpPr>
            <a:xfrm>
              <a:off x="4883040" y="1504440"/>
              <a:ext cx="810000" cy="458640"/>
              <a:chOff x="4883040" y="1504440"/>
              <a:chExt cx="810000" cy="458640"/>
            </a:xfrm>
          </p:grpSpPr>
          <p:pic>
            <p:nvPicPr>
              <p:cNvPr id="619" name="Picture 10_32" descr="mage result for certificate"/>
              <p:cNvPicPr/>
              <p:nvPr/>
            </p:nvPicPr>
            <p:blipFill>
              <a:blip r:embed="rId11"/>
              <a:stretch/>
            </p:blipFill>
            <p:spPr>
              <a:xfrm>
                <a:off x="4883040" y="150444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20" name="Rounded Rectangle 70_0"/>
              <p:cNvSpPr/>
              <p:nvPr/>
            </p:nvSpPr>
            <p:spPr>
              <a:xfrm>
                <a:off x="4981680" y="157176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21" name="TextBox 68_0"/>
            <p:cNvSpPr/>
            <p:nvPr/>
          </p:nvSpPr>
          <p:spPr>
            <a:xfrm>
              <a:off x="4896360" y="1539720"/>
              <a:ext cx="7480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fe8</a:t>
              </a:r>
              <a:r>
                <a:rPr b="0" lang="is-I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…@</a:t>
              </a: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lake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622" name="Group 71_0"/>
          <p:cNvGrpSpPr/>
          <p:nvPr/>
        </p:nvGrpSpPr>
        <p:grpSpPr>
          <a:xfrm>
            <a:off x="6240960" y="1920600"/>
            <a:ext cx="810000" cy="458640"/>
            <a:chOff x="6240960" y="1920600"/>
            <a:chExt cx="810000" cy="458640"/>
          </a:xfrm>
        </p:grpSpPr>
        <p:grpSp>
          <p:nvGrpSpPr>
            <p:cNvPr id="623" name="Group 72_0"/>
            <p:cNvGrpSpPr/>
            <p:nvPr/>
          </p:nvGrpSpPr>
          <p:grpSpPr>
            <a:xfrm>
              <a:off x="6240960" y="1920600"/>
              <a:ext cx="810000" cy="458640"/>
              <a:chOff x="6240960" y="1920600"/>
              <a:chExt cx="810000" cy="458640"/>
            </a:xfrm>
          </p:grpSpPr>
          <p:pic>
            <p:nvPicPr>
              <p:cNvPr id="624" name="Picture 10_33" descr="mage result for certificate"/>
              <p:cNvPicPr/>
              <p:nvPr/>
            </p:nvPicPr>
            <p:blipFill>
              <a:blip r:embed="rId12"/>
              <a:stretch/>
            </p:blipFill>
            <p:spPr>
              <a:xfrm>
                <a:off x="6240960" y="1920600"/>
                <a:ext cx="810000" cy="45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25" name="Rounded Rectangle 75_0"/>
              <p:cNvSpPr/>
              <p:nvPr/>
            </p:nvSpPr>
            <p:spPr>
              <a:xfrm>
                <a:off x="6339240" y="1987920"/>
                <a:ext cx="623160" cy="3135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26" name="TextBox 73_0"/>
            <p:cNvSpPr/>
            <p:nvPr/>
          </p:nvSpPr>
          <p:spPr>
            <a:xfrm>
              <a:off x="6246360" y="1955880"/>
              <a:ext cx="6973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Voucher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627" name=""/>
          <p:cNvGrpSpPr/>
          <p:nvPr/>
        </p:nvGrpSpPr>
        <p:grpSpPr>
          <a:xfrm>
            <a:off x="5803200" y="3285360"/>
            <a:ext cx="738000" cy="503640"/>
            <a:chOff x="5803200" y="3285360"/>
            <a:chExt cx="738000" cy="503640"/>
          </a:xfrm>
        </p:grpSpPr>
        <p:sp>
          <p:nvSpPr>
            <p:cNvPr id="628" name=""/>
            <p:cNvSpPr/>
            <p:nvPr/>
          </p:nvSpPr>
          <p:spPr>
            <a:xfrm>
              <a:off x="5803200" y="3285360"/>
              <a:ext cx="275760" cy="300960"/>
            </a:xfrm>
            <a:custGeom>
              <a:avLst/>
              <a:gdLst/>
              <a:ahLst/>
              <a:rect l="l" t="t" r="r" b="b"/>
              <a:pathLst>
                <a:path w="768" h="838">
                  <a:moveTo>
                    <a:pt x="444" y="753"/>
                  </a:moveTo>
                  <a:lnTo>
                    <a:pt x="498" y="566"/>
                  </a:lnTo>
                  <a:lnTo>
                    <a:pt x="278" y="412"/>
                  </a:lnTo>
                  <a:lnTo>
                    <a:pt x="121" y="527"/>
                  </a:lnTo>
                  <a:lnTo>
                    <a:pt x="0" y="442"/>
                  </a:lnTo>
                  <a:lnTo>
                    <a:pt x="624" y="0"/>
                  </a:lnTo>
                  <a:lnTo>
                    <a:pt x="767" y="100"/>
                  </a:lnTo>
                  <a:lnTo>
                    <a:pt x="564" y="837"/>
                  </a:lnTo>
                  <a:lnTo>
                    <a:pt x="444" y="753"/>
                  </a:lnTo>
                  <a:moveTo>
                    <a:pt x="632" y="141"/>
                  </a:moveTo>
                  <a:lnTo>
                    <a:pt x="623" y="148"/>
                  </a:lnTo>
                  <a:cubicBezTo>
                    <a:pt x="613" y="156"/>
                    <a:pt x="602" y="165"/>
                    <a:pt x="589" y="176"/>
                  </a:cubicBezTo>
                  <a:cubicBezTo>
                    <a:pt x="576" y="186"/>
                    <a:pt x="503" y="240"/>
                    <a:pt x="370" y="338"/>
                  </a:cubicBezTo>
                  <a:lnTo>
                    <a:pt x="536" y="454"/>
                  </a:lnTo>
                  <a:lnTo>
                    <a:pt x="598" y="245"/>
                  </a:lnTo>
                  <a:lnTo>
                    <a:pt x="620" y="176"/>
                  </a:lnTo>
                  <a:lnTo>
                    <a:pt x="632" y="141"/>
                  </a:lnTo>
                  <a:close/>
                </a:path>
              </a:pathLst>
            </a:custGeom>
            <a:solidFill>
              <a:srgbClr val="a146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"/>
            <p:cNvSpPr/>
            <p:nvPr/>
          </p:nvSpPr>
          <p:spPr>
            <a:xfrm>
              <a:off x="6070680" y="3429720"/>
              <a:ext cx="264960" cy="272160"/>
            </a:xfrm>
            <a:custGeom>
              <a:avLst/>
              <a:gdLst/>
              <a:ahLst/>
              <a:rect l="l" t="t" r="r" b="b"/>
              <a:pathLst>
                <a:path w="754" h="772">
                  <a:moveTo>
                    <a:pt x="240" y="602"/>
                  </a:moveTo>
                  <a:cubicBezTo>
                    <a:pt x="313" y="653"/>
                    <a:pt x="390" y="652"/>
                    <a:pt x="471" y="597"/>
                  </a:cubicBezTo>
                  <a:lnTo>
                    <a:pt x="548" y="711"/>
                  </a:lnTo>
                  <a:cubicBezTo>
                    <a:pt x="486" y="752"/>
                    <a:pt x="423" y="771"/>
                    <a:pt x="359" y="768"/>
                  </a:cubicBezTo>
                  <a:cubicBezTo>
                    <a:pt x="296" y="765"/>
                    <a:pt x="234" y="742"/>
                    <a:pt x="172" y="699"/>
                  </a:cubicBezTo>
                  <a:cubicBezTo>
                    <a:pt x="79" y="634"/>
                    <a:pt x="26" y="557"/>
                    <a:pt x="13" y="468"/>
                  </a:cubicBezTo>
                  <a:cubicBezTo>
                    <a:pt x="0" y="378"/>
                    <a:pt x="27" y="285"/>
                    <a:pt x="95" y="189"/>
                  </a:cubicBezTo>
                  <a:cubicBezTo>
                    <a:pt x="162" y="92"/>
                    <a:pt x="239" y="35"/>
                    <a:pt x="324" y="17"/>
                  </a:cubicBezTo>
                  <a:cubicBezTo>
                    <a:pt x="410" y="0"/>
                    <a:pt x="499" y="23"/>
                    <a:pt x="592" y="89"/>
                  </a:cubicBezTo>
                  <a:cubicBezTo>
                    <a:pt x="660" y="136"/>
                    <a:pt x="705" y="189"/>
                    <a:pt x="729" y="246"/>
                  </a:cubicBezTo>
                  <a:cubicBezTo>
                    <a:pt x="752" y="304"/>
                    <a:pt x="753" y="366"/>
                    <a:pt x="733" y="432"/>
                  </a:cubicBezTo>
                  <a:lnTo>
                    <a:pt x="605" y="387"/>
                  </a:lnTo>
                  <a:cubicBezTo>
                    <a:pt x="617" y="351"/>
                    <a:pt x="616" y="315"/>
                    <a:pt x="602" y="279"/>
                  </a:cubicBezTo>
                  <a:cubicBezTo>
                    <a:pt x="587" y="243"/>
                    <a:pt x="562" y="213"/>
                    <a:pt x="526" y="187"/>
                  </a:cubicBezTo>
                  <a:cubicBezTo>
                    <a:pt x="472" y="149"/>
                    <a:pt x="418" y="137"/>
                    <a:pt x="365" y="152"/>
                  </a:cubicBezTo>
                  <a:cubicBezTo>
                    <a:pt x="313" y="167"/>
                    <a:pt x="263" y="208"/>
                    <a:pt x="217" y="274"/>
                  </a:cubicBezTo>
                  <a:cubicBezTo>
                    <a:pt x="169" y="342"/>
                    <a:pt x="147" y="404"/>
                    <a:pt x="152" y="460"/>
                  </a:cubicBezTo>
                  <a:cubicBezTo>
                    <a:pt x="156" y="516"/>
                    <a:pt x="185" y="564"/>
                    <a:pt x="240" y="602"/>
                  </a:cubicBezTo>
                  <a:close/>
                </a:path>
              </a:pathLst>
            </a:custGeom>
            <a:solidFill>
              <a:srgbClr val="a146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"/>
            <p:cNvSpPr/>
            <p:nvPr/>
          </p:nvSpPr>
          <p:spPr>
            <a:xfrm>
              <a:off x="6252120" y="3546360"/>
              <a:ext cx="289080" cy="242640"/>
            </a:xfrm>
            <a:custGeom>
              <a:avLst/>
              <a:gdLst/>
              <a:ahLst/>
              <a:rect l="l" t="t" r="r" b="b"/>
              <a:pathLst>
                <a:path w="814" h="676">
                  <a:moveTo>
                    <a:pt x="758" y="520"/>
                  </a:moveTo>
                  <a:cubicBezTo>
                    <a:pt x="731" y="558"/>
                    <a:pt x="699" y="586"/>
                    <a:pt x="661" y="604"/>
                  </a:cubicBezTo>
                  <a:cubicBezTo>
                    <a:pt x="623" y="622"/>
                    <a:pt x="583" y="628"/>
                    <a:pt x="540" y="622"/>
                  </a:cubicBezTo>
                  <a:cubicBezTo>
                    <a:pt x="497" y="616"/>
                    <a:pt x="454" y="598"/>
                    <a:pt x="410" y="568"/>
                  </a:cubicBezTo>
                  <a:lnTo>
                    <a:pt x="266" y="467"/>
                  </a:lnTo>
                  <a:lnTo>
                    <a:pt x="121" y="675"/>
                  </a:lnTo>
                  <a:lnTo>
                    <a:pt x="0" y="590"/>
                  </a:lnTo>
                  <a:lnTo>
                    <a:pt x="413" y="0"/>
                  </a:lnTo>
                  <a:lnTo>
                    <a:pt x="673" y="182"/>
                  </a:lnTo>
                  <a:cubicBezTo>
                    <a:pt x="742" y="231"/>
                    <a:pt x="784" y="284"/>
                    <a:pt x="799" y="343"/>
                  </a:cubicBezTo>
                  <a:cubicBezTo>
                    <a:pt x="813" y="402"/>
                    <a:pt x="800" y="461"/>
                    <a:pt x="758" y="520"/>
                  </a:cubicBezTo>
                  <a:moveTo>
                    <a:pt x="635" y="437"/>
                  </a:moveTo>
                  <a:cubicBezTo>
                    <a:pt x="678" y="375"/>
                    <a:pt x="664" y="319"/>
                    <a:pt x="592" y="269"/>
                  </a:cubicBezTo>
                  <a:lnTo>
                    <a:pt x="467" y="181"/>
                  </a:lnTo>
                  <a:lnTo>
                    <a:pt x="333" y="372"/>
                  </a:lnTo>
                  <a:lnTo>
                    <a:pt x="461" y="462"/>
                  </a:lnTo>
                  <a:cubicBezTo>
                    <a:pt x="495" y="486"/>
                    <a:pt x="526" y="495"/>
                    <a:pt x="556" y="491"/>
                  </a:cubicBezTo>
                  <a:cubicBezTo>
                    <a:pt x="586" y="487"/>
                    <a:pt x="612" y="469"/>
                    <a:pt x="635" y="437"/>
                  </a:cubicBezTo>
                  <a:close/>
                </a:path>
              </a:pathLst>
            </a:custGeom>
            <a:solidFill>
              <a:srgbClr val="a146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1" name=""/>
          <p:cNvSpPr/>
          <p:nvPr/>
        </p:nvSpPr>
        <p:spPr>
          <a:xfrm rot="19560000">
            <a:off x="5421240" y="1734840"/>
            <a:ext cx="110700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Link-Local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32" name=""/>
          <p:cNvSpPr/>
          <p:nvPr/>
        </p:nvSpPr>
        <p:spPr>
          <a:xfrm>
            <a:off x="4502880" y="704160"/>
            <a:ext cx="79164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780373"/>
                </a:solidFill>
                <a:latin typeface="Arial"/>
              </a:rPr>
              <a:t>ANI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8116200" y="725760"/>
            <a:ext cx="3475080" cy="5980320"/>
          </a:xfrm>
          <a:custGeom>
            <a:avLst/>
            <a:gdLst/>
            <a:ahLst/>
            <a:rect l="l" t="t" r="r" b="b"/>
            <a:pathLst>
              <a:path w="9656" h="16615">
                <a:moveTo>
                  <a:pt x="578" y="0"/>
                </a:moveTo>
                <a:lnTo>
                  <a:pt x="578" y="0"/>
                </a:lnTo>
                <a:cubicBezTo>
                  <a:pt x="477" y="0"/>
                  <a:pt x="377" y="27"/>
                  <a:pt x="289" y="77"/>
                </a:cubicBezTo>
                <a:cubicBezTo>
                  <a:pt x="201" y="128"/>
                  <a:pt x="128" y="201"/>
                  <a:pt x="77" y="289"/>
                </a:cubicBezTo>
                <a:cubicBezTo>
                  <a:pt x="27" y="377"/>
                  <a:pt x="0" y="477"/>
                  <a:pt x="0" y="578"/>
                </a:cubicBezTo>
                <a:lnTo>
                  <a:pt x="0" y="16035"/>
                </a:lnTo>
                <a:lnTo>
                  <a:pt x="0" y="16036"/>
                </a:lnTo>
                <a:cubicBezTo>
                  <a:pt x="0" y="16137"/>
                  <a:pt x="27" y="16237"/>
                  <a:pt x="77" y="16325"/>
                </a:cubicBezTo>
                <a:cubicBezTo>
                  <a:pt x="128" y="16413"/>
                  <a:pt x="201" y="16486"/>
                  <a:pt x="289" y="16537"/>
                </a:cubicBezTo>
                <a:cubicBezTo>
                  <a:pt x="377" y="16587"/>
                  <a:pt x="477" y="16614"/>
                  <a:pt x="578" y="16614"/>
                </a:cubicBezTo>
                <a:lnTo>
                  <a:pt x="9076" y="16614"/>
                </a:lnTo>
                <a:lnTo>
                  <a:pt x="9077" y="16614"/>
                </a:lnTo>
                <a:cubicBezTo>
                  <a:pt x="9178" y="16614"/>
                  <a:pt x="9278" y="16587"/>
                  <a:pt x="9366" y="16537"/>
                </a:cubicBezTo>
                <a:cubicBezTo>
                  <a:pt x="9454" y="16486"/>
                  <a:pt x="9527" y="16413"/>
                  <a:pt x="9578" y="16325"/>
                </a:cubicBezTo>
                <a:cubicBezTo>
                  <a:pt x="9628" y="16237"/>
                  <a:pt x="9655" y="16137"/>
                  <a:pt x="9655" y="16036"/>
                </a:cubicBezTo>
                <a:lnTo>
                  <a:pt x="9655" y="578"/>
                </a:lnTo>
                <a:lnTo>
                  <a:pt x="9655" y="578"/>
                </a:lnTo>
                <a:lnTo>
                  <a:pt x="9655" y="578"/>
                </a:lnTo>
                <a:cubicBezTo>
                  <a:pt x="9655" y="477"/>
                  <a:pt x="9628" y="377"/>
                  <a:pt x="9578" y="289"/>
                </a:cubicBezTo>
                <a:cubicBezTo>
                  <a:pt x="9527" y="201"/>
                  <a:pt x="9454" y="128"/>
                  <a:pt x="9366" y="77"/>
                </a:cubicBezTo>
                <a:cubicBezTo>
                  <a:pt x="9278" y="27"/>
                  <a:pt x="9178" y="0"/>
                  <a:pt x="9077" y="0"/>
                </a:cubicBezTo>
                <a:lnTo>
                  <a:pt x="578" y="0"/>
                </a:lnTo>
              </a:path>
            </a:pathLst>
          </a:custGeom>
          <a:noFill/>
          <a:ln w="36000">
            <a:solidFill>
              <a:srgbClr val="7803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Picture 19_0" descr=""/>
          <p:cNvPicPr/>
          <p:nvPr/>
        </p:nvPicPr>
        <p:blipFill>
          <a:blip r:embed="rId13"/>
          <a:stretch/>
        </p:blipFill>
        <p:spPr>
          <a:xfrm>
            <a:off x="10802160" y="221040"/>
            <a:ext cx="1222560" cy="1013760"/>
          </a:xfrm>
          <a:prstGeom prst="rect">
            <a:avLst/>
          </a:prstGeom>
          <a:ln w="0">
            <a:noFill/>
          </a:ln>
        </p:spPr>
      </p:pic>
      <p:sp>
        <p:nvSpPr>
          <p:cNvPr id="635" name=""/>
          <p:cNvSpPr/>
          <p:nvPr/>
        </p:nvSpPr>
        <p:spPr>
          <a:xfrm>
            <a:off x="8174520" y="726120"/>
            <a:ext cx="16617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780373"/>
                </a:solidFill>
                <a:latin typeface="Arial"/>
              </a:rPr>
              <a:t>Backend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6" name="" descr=""/>
          <p:cNvPicPr/>
          <p:nvPr/>
        </p:nvPicPr>
        <p:blipFill>
          <a:blip r:embed="rId14"/>
          <a:stretch/>
        </p:blipFill>
        <p:spPr>
          <a:xfrm>
            <a:off x="9761400" y="5276160"/>
            <a:ext cx="709560" cy="1387440"/>
          </a:xfrm>
          <a:prstGeom prst="rect">
            <a:avLst/>
          </a:prstGeom>
          <a:ln w="0">
            <a:noFill/>
          </a:ln>
        </p:spPr>
      </p:pic>
      <p:sp>
        <p:nvSpPr>
          <p:cNvPr id="637" name="TextBox 23_2"/>
          <p:cNvSpPr/>
          <p:nvPr/>
        </p:nvSpPr>
        <p:spPr>
          <a:xfrm>
            <a:off x="8375040" y="5195520"/>
            <a:ext cx="1599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My duckling,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trust that registrar”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itle 1"/>
          <p:cNvSpPr/>
          <p:nvPr/>
        </p:nvSpPr>
        <p:spPr>
          <a:xfrm>
            <a:off x="217080" y="249120"/>
            <a:ext cx="10514880" cy="6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0000"/>
                </a:solidFill>
                <a:latin typeface="Calibri Light"/>
              </a:rPr>
              <a:t>For self-study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: How does it really work – ANI (1)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39" name="Picture 25" descr=""/>
          <p:cNvPicPr/>
          <p:nvPr/>
        </p:nvPicPr>
        <p:blipFill>
          <a:blip r:embed="rId1"/>
          <a:stretch/>
        </p:blipFill>
        <p:spPr>
          <a:xfrm>
            <a:off x="10698480" y="249840"/>
            <a:ext cx="1330200" cy="108072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2"/>
          <a:stretch/>
        </p:blipFill>
        <p:spPr>
          <a:xfrm>
            <a:off x="372240" y="827640"/>
            <a:ext cx="10159560" cy="57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/>
          <p:nvPr/>
        </p:nvSpPr>
        <p:spPr>
          <a:xfrm>
            <a:off x="0" y="158760"/>
            <a:ext cx="10514880" cy="6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0000"/>
                </a:solidFill>
                <a:latin typeface="Calibri Light"/>
              </a:rPr>
              <a:t>For self-study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: How does it really work - BRSKI (2)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42" name="Content Placeholder 3" descr=""/>
          <p:cNvPicPr/>
          <p:nvPr/>
        </p:nvPicPr>
        <p:blipFill>
          <a:blip r:embed="rId1"/>
          <a:stretch/>
        </p:blipFill>
        <p:spPr>
          <a:xfrm>
            <a:off x="10445760" y="139680"/>
            <a:ext cx="1745640" cy="128844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2"/>
          <a:stretch/>
        </p:blipFill>
        <p:spPr>
          <a:xfrm>
            <a:off x="156240" y="870840"/>
            <a:ext cx="10083240" cy="56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icture 4" descr="https://upload.wikimedia.org/wikipedia/commons/3/3b/Muenchhausen_Herrfurth_7_500x789.jpg"/>
          <p:cNvPicPr/>
          <p:nvPr/>
        </p:nvPicPr>
        <p:blipFill>
          <a:blip r:embed="rId1"/>
          <a:stretch/>
        </p:blipFill>
        <p:spPr>
          <a:xfrm>
            <a:off x="1052640" y="976680"/>
            <a:ext cx="3723840" cy="5877000"/>
          </a:xfrm>
          <a:prstGeom prst="rect">
            <a:avLst/>
          </a:prstGeom>
          <a:ln w="0">
            <a:noFill/>
          </a:ln>
        </p:spPr>
      </p:pic>
      <p:sp>
        <p:nvSpPr>
          <p:cNvPr id="645" name="Rounded Rectangle 278"/>
          <p:cNvSpPr/>
          <p:nvPr/>
        </p:nvSpPr>
        <p:spPr>
          <a:xfrm rot="16200000">
            <a:off x="7999200" y="466560"/>
            <a:ext cx="1074960" cy="500616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6" name="Picture 4" descr="outer Icon | Cisco Networking Iconset | Yudha Agung Pribadi"/>
          <p:cNvPicPr/>
          <p:nvPr/>
        </p:nvPicPr>
        <p:blipFill>
          <a:blip r:embed="rId2"/>
          <a:stretch/>
        </p:blipFill>
        <p:spPr>
          <a:xfrm>
            <a:off x="8397360" y="2905560"/>
            <a:ext cx="426600" cy="426600"/>
          </a:xfrm>
          <a:prstGeom prst="rect">
            <a:avLst/>
          </a:prstGeom>
          <a:ln w="0">
            <a:noFill/>
          </a:ln>
        </p:spPr>
      </p:pic>
      <p:pic>
        <p:nvPicPr>
          <p:cNvPr id="647" name="Picture 6" descr="omputer Hardware Laptop icon"/>
          <p:cNvPicPr/>
          <p:nvPr/>
        </p:nvPicPr>
        <p:blipFill>
          <a:blip r:embed="rId3"/>
          <a:stretch/>
        </p:blipFill>
        <p:spPr>
          <a:xfrm>
            <a:off x="6917040" y="2899080"/>
            <a:ext cx="454320" cy="454320"/>
          </a:xfrm>
          <a:prstGeom prst="rect">
            <a:avLst/>
          </a:prstGeom>
          <a:ln w="0">
            <a:noFill/>
          </a:ln>
        </p:spPr>
      </p:pic>
      <p:sp>
        <p:nvSpPr>
          <p:cNvPr id="648" name="Straight Connector 283"/>
          <p:cNvSpPr/>
          <p:nvPr/>
        </p:nvSpPr>
        <p:spPr>
          <a:xfrm flipH="1">
            <a:off x="7371720" y="3119040"/>
            <a:ext cx="1025280" cy="2880"/>
          </a:xfrm>
          <a:prstGeom prst="line">
            <a:avLst/>
          </a:prstGeom>
          <a:ln w="12700">
            <a:solidFill>
              <a:srgbClr val="ff00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TextBox 285"/>
          <p:cNvSpPr/>
          <p:nvPr/>
        </p:nvSpPr>
        <p:spPr>
          <a:xfrm>
            <a:off x="6262200" y="2464200"/>
            <a:ext cx="9273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NOC”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0" name="TextBox 286"/>
          <p:cNvSpPr/>
          <p:nvPr/>
        </p:nvSpPr>
        <p:spPr>
          <a:xfrm>
            <a:off x="6149160" y="2828160"/>
            <a:ext cx="739080" cy="56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Mgmt</a:t>
            </a:r>
            <a:endParaRPr b="0" lang="en-US" sz="157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000000"/>
                </a:solidFill>
                <a:latin typeface="Calibri"/>
                <a:ea typeface="DejaVu Sans"/>
              </a:rPr>
              <a:t>Laptop</a:t>
            </a:r>
            <a:endParaRPr b="0" lang="en-US" sz="1570" spc="-1" strike="noStrike">
              <a:latin typeface="Arial"/>
            </a:endParaRPr>
          </a:p>
        </p:txBody>
      </p:sp>
      <p:grpSp>
        <p:nvGrpSpPr>
          <p:cNvPr id="651" name="Group 287"/>
          <p:cNvGrpSpPr/>
          <p:nvPr/>
        </p:nvGrpSpPr>
        <p:grpSpPr>
          <a:xfrm>
            <a:off x="8251920" y="2856240"/>
            <a:ext cx="337680" cy="181440"/>
            <a:chOff x="8251920" y="2856240"/>
            <a:chExt cx="337680" cy="181440"/>
          </a:xfrm>
        </p:grpSpPr>
        <p:grpSp>
          <p:nvGrpSpPr>
            <p:cNvPr id="652" name="Group 288"/>
            <p:cNvGrpSpPr/>
            <p:nvPr/>
          </p:nvGrpSpPr>
          <p:grpSpPr>
            <a:xfrm>
              <a:off x="8273880" y="2876760"/>
              <a:ext cx="262440" cy="159120"/>
              <a:chOff x="8273880" y="2876760"/>
              <a:chExt cx="262440" cy="159120"/>
            </a:xfrm>
          </p:grpSpPr>
          <p:pic>
            <p:nvPicPr>
              <p:cNvPr id="653" name="Picture 10" descr="mage result for certificate"/>
              <p:cNvPicPr/>
              <p:nvPr/>
            </p:nvPicPr>
            <p:blipFill>
              <a:blip r:embed="rId4"/>
              <a:stretch/>
            </p:blipFill>
            <p:spPr>
              <a:xfrm>
                <a:off x="8288280" y="2876760"/>
                <a:ext cx="24804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54" name="Rounded Rectangle 292"/>
              <p:cNvSpPr/>
              <p:nvPr/>
            </p:nvSpPr>
            <p:spPr>
              <a:xfrm>
                <a:off x="8273880" y="2904840"/>
                <a:ext cx="23004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55" name="Rectangle 289"/>
            <p:cNvSpPr/>
            <p:nvPr/>
          </p:nvSpPr>
          <p:spPr>
            <a:xfrm>
              <a:off x="8326800" y="2904840"/>
              <a:ext cx="17712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TextBox 290"/>
            <p:cNvSpPr/>
            <p:nvPr/>
          </p:nvSpPr>
          <p:spPr>
            <a:xfrm>
              <a:off x="8251920" y="285624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657" name="TextBox 327"/>
          <p:cNvSpPr/>
          <p:nvPr/>
        </p:nvSpPr>
        <p:spPr>
          <a:xfrm>
            <a:off x="7294680" y="2849400"/>
            <a:ext cx="107712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570" spc="-1" strike="noStrike">
                <a:solidFill>
                  <a:srgbClr val="ff00e9"/>
                </a:solidFill>
                <a:latin typeface="Calibri"/>
                <a:ea typeface="DejaVu Sans"/>
              </a:rPr>
              <a:t>Ethernet 0 </a:t>
            </a:r>
            <a:endParaRPr b="0" lang="en-US" sz="1570" spc="-1" strike="noStrike">
              <a:latin typeface="Arial"/>
            </a:endParaRPr>
          </a:p>
        </p:txBody>
      </p:sp>
      <p:sp>
        <p:nvSpPr>
          <p:cNvPr id="658" name="TextBox 37"/>
          <p:cNvSpPr/>
          <p:nvPr/>
        </p:nvSpPr>
        <p:spPr>
          <a:xfrm>
            <a:off x="8908920" y="2696400"/>
            <a:ext cx="1879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Seed Router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ANI BRSKI/PKI Registrar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and CA (example)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9" name="Cloud 328"/>
          <p:cNvSpPr/>
          <p:nvPr/>
        </p:nvSpPr>
        <p:spPr>
          <a:xfrm>
            <a:off x="6148440" y="1196280"/>
            <a:ext cx="1578240" cy="969120"/>
          </a:xfrm>
          <a:prstGeom prst="cloud">
            <a:avLst/>
          </a:prstGeom>
          <a:solidFill>
            <a:schemeClr val="bg2"/>
          </a:solidFill>
          <a:ln w="952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TextBox 329"/>
          <p:cNvSpPr/>
          <p:nvPr/>
        </p:nvSpPr>
        <p:spPr>
          <a:xfrm>
            <a:off x="6319800" y="1348920"/>
            <a:ext cx="13586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20" spc="-1" strike="noStrike">
                <a:solidFill>
                  <a:srgbClr val="000000"/>
                </a:solidFill>
                <a:latin typeface="Calibri"/>
                <a:ea typeface="DejaVu Sans"/>
              </a:rPr>
              <a:t>Internet</a:t>
            </a:r>
            <a:endParaRPr b="0" lang="en-US" sz="2820" spc="-1" strike="noStrike">
              <a:latin typeface="Arial"/>
            </a:endParaRPr>
          </a:p>
        </p:txBody>
      </p:sp>
      <p:grpSp>
        <p:nvGrpSpPr>
          <p:cNvPr id="661" name="Group 330"/>
          <p:cNvGrpSpPr/>
          <p:nvPr/>
        </p:nvGrpSpPr>
        <p:grpSpPr>
          <a:xfrm>
            <a:off x="6999480" y="168120"/>
            <a:ext cx="1095120" cy="577440"/>
            <a:chOff x="6999480" y="168120"/>
            <a:chExt cx="1095120" cy="577440"/>
          </a:xfrm>
        </p:grpSpPr>
        <p:sp>
          <p:nvSpPr>
            <p:cNvPr id="662" name="Rounded Rectangle 331"/>
            <p:cNvSpPr/>
            <p:nvPr/>
          </p:nvSpPr>
          <p:spPr>
            <a:xfrm>
              <a:off x="6999480" y="168120"/>
              <a:ext cx="1083960" cy="577440"/>
            </a:xfrm>
            <a:prstGeom prst="roundRect">
              <a:avLst>
                <a:gd name="adj" fmla="val 16667"/>
              </a:avLst>
            </a:prstGeom>
            <a:solidFill>
              <a:srgbClr val="aff1de"/>
            </a:solidFill>
            <a:ln w="9525">
              <a:solidFill>
                <a:srgbClr val="3856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TextBox 332"/>
            <p:cNvSpPr/>
            <p:nvPr/>
          </p:nvSpPr>
          <p:spPr>
            <a:xfrm>
              <a:off x="7006680" y="184320"/>
              <a:ext cx="1087920" cy="51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Manufacturer N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72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MASA</a:t>
              </a:r>
              <a:endParaRPr b="0" lang="en-US" sz="1720" spc="-1" strike="noStrike">
                <a:latin typeface="Arial"/>
              </a:endParaRPr>
            </a:p>
          </p:txBody>
        </p:sp>
      </p:grpSp>
      <p:grpSp>
        <p:nvGrpSpPr>
          <p:cNvPr id="664" name="Group 333"/>
          <p:cNvGrpSpPr/>
          <p:nvPr/>
        </p:nvGrpSpPr>
        <p:grpSpPr>
          <a:xfrm>
            <a:off x="5623200" y="193680"/>
            <a:ext cx="1103040" cy="577440"/>
            <a:chOff x="5623200" y="193680"/>
            <a:chExt cx="1103040" cy="577440"/>
          </a:xfrm>
        </p:grpSpPr>
        <p:sp>
          <p:nvSpPr>
            <p:cNvPr id="665" name="Rounded Rectangle 334"/>
            <p:cNvSpPr/>
            <p:nvPr/>
          </p:nvSpPr>
          <p:spPr>
            <a:xfrm>
              <a:off x="5642280" y="193680"/>
              <a:ext cx="1083960" cy="577440"/>
            </a:xfrm>
            <a:prstGeom prst="roundRect">
              <a:avLst>
                <a:gd name="adj" fmla="val 16667"/>
              </a:avLst>
            </a:prstGeom>
            <a:solidFill>
              <a:srgbClr val="aff1de"/>
            </a:solidFill>
            <a:ln w="9525">
              <a:solidFill>
                <a:srgbClr val="3856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6" name="TextBox 335"/>
            <p:cNvSpPr/>
            <p:nvPr/>
          </p:nvSpPr>
          <p:spPr>
            <a:xfrm>
              <a:off x="5623200" y="209520"/>
              <a:ext cx="1069560" cy="51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Manufacturer 1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72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MASA</a:t>
              </a:r>
              <a:endParaRPr b="0" lang="en-US" sz="1720" spc="-1" strike="noStrike">
                <a:latin typeface="Arial"/>
              </a:endParaRPr>
            </a:p>
          </p:txBody>
        </p:sp>
      </p:grpSp>
      <p:sp>
        <p:nvSpPr>
          <p:cNvPr id="667" name="Straight Connector 336"/>
          <p:cNvSpPr/>
          <p:nvPr/>
        </p:nvSpPr>
        <p:spPr>
          <a:xfrm flipH="1">
            <a:off x="7485120" y="796320"/>
            <a:ext cx="321120" cy="39996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Straight Connector 337"/>
          <p:cNvSpPr/>
          <p:nvPr/>
        </p:nvSpPr>
        <p:spPr>
          <a:xfrm>
            <a:off x="6069600" y="735480"/>
            <a:ext cx="868320" cy="51624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TextBox 338"/>
          <p:cNvSpPr/>
          <p:nvPr/>
        </p:nvSpPr>
        <p:spPr>
          <a:xfrm>
            <a:off x="8206560" y="936360"/>
            <a:ext cx="372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s-IS" sz="219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670" name="Straight Connector 339"/>
          <p:cNvSpPr/>
          <p:nvPr/>
        </p:nvSpPr>
        <p:spPr>
          <a:xfrm>
            <a:off x="7468200" y="2058840"/>
            <a:ext cx="952920" cy="7970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71" name="Group 7"/>
          <p:cNvGrpSpPr/>
          <p:nvPr/>
        </p:nvGrpSpPr>
        <p:grpSpPr>
          <a:xfrm>
            <a:off x="8192520" y="1007280"/>
            <a:ext cx="2920680" cy="1220760"/>
            <a:chOff x="8192520" y="1007280"/>
            <a:chExt cx="2920680" cy="1220760"/>
          </a:xfrm>
        </p:grpSpPr>
        <p:sp>
          <p:nvSpPr>
            <p:cNvPr id="672" name="Rounded Rectangular Callout 152"/>
            <p:cNvSpPr/>
            <p:nvPr/>
          </p:nvSpPr>
          <p:spPr>
            <a:xfrm>
              <a:off x="8192520" y="1033200"/>
              <a:ext cx="2920680" cy="1194840"/>
            </a:xfrm>
            <a:prstGeom prst="wedgeRoundRectCallout">
              <a:avLst>
                <a:gd name="adj1" fmla="val -31383"/>
                <a:gd name="adj2" fmla="val 9564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80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TextBox 153"/>
            <p:cNvSpPr/>
            <p:nvPr/>
          </p:nvSpPr>
          <p:spPr>
            <a:xfrm>
              <a:off x="8273520" y="1007280"/>
              <a:ext cx="2785320" cy="115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ani registrar                                       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 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domain-name </a:t>
              </a: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ani.example.com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4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Ethernet 0                                       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4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  </a:t>
              </a:r>
              <a:r>
                <a:rPr b="0" i="1" lang="en-US" sz="14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acp-connect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Register my cert with vendor MASAs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674" name="TextBox 22"/>
          <p:cNvSpPr/>
          <p:nvPr/>
        </p:nvSpPr>
        <p:spPr>
          <a:xfrm>
            <a:off x="237960" y="202320"/>
            <a:ext cx="521892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Example Minimum ANI Setup/Config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5" name="Rounded Rectangle 83_0"/>
          <p:cNvSpPr/>
          <p:nvPr/>
        </p:nvSpPr>
        <p:spPr>
          <a:xfrm>
            <a:off x="6023520" y="3689640"/>
            <a:ext cx="5006160" cy="3126600"/>
          </a:xfrm>
          <a:prstGeom prst="roundRect">
            <a:avLst>
              <a:gd name="adj" fmla="val 805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6" name="Picture 2_1" descr="orkgroup Switch icon"/>
          <p:cNvPicPr/>
          <p:nvPr/>
        </p:nvPicPr>
        <p:blipFill>
          <a:blip r:embed="rId5"/>
          <a:stretch/>
        </p:blipFill>
        <p:spPr>
          <a:xfrm>
            <a:off x="8968320" y="5261400"/>
            <a:ext cx="404280" cy="399600"/>
          </a:xfrm>
          <a:prstGeom prst="rect">
            <a:avLst/>
          </a:prstGeom>
          <a:ln w="0">
            <a:noFill/>
          </a:ln>
        </p:spPr>
      </p:pic>
      <p:pic>
        <p:nvPicPr>
          <p:cNvPr id="677" name="Picture 4_19" descr="outer Icon | Cisco Networking Iconset | Yudha Agung Pribadi"/>
          <p:cNvPicPr/>
          <p:nvPr/>
        </p:nvPicPr>
        <p:blipFill>
          <a:blip r:embed="rId6"/>
          <a:stretch/>
        </p:blipFill>
        <p:spPr>
          <a:xfrm>
            <a:off x="9183600" y="439020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78" name="Picture 4_20" descr="outer Icon | Cisco Networking Iconset | Yudha Agung Pribadi"/>
          <p:cNvPicPr/>
          <p:nvPr/>
        </p:nvPicPr>
        <p:blipFill>
          <a:blip r:embed="rId7"/>
          <a:stretch/>
        </p:blipFill>
        <p:spPr>
          <a:xfrm>
            <a:off x="9977760" y="597456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79" name="Picture 4_21" descr="outer Icon | Cisco Networking Iconset | Yudha Agung Pribadi"/>
          <p:cNvPicPr/>
          <p:nvPr/>
        </p:nvPicPr>
        <p:blipFill>
          <a:blip r:embed="rId8"/>
          <a:stretch/>
        </p:blipFill>
        <p:spPr>
          <a:xfrm>
            <a:off x="7994160" y="419112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80" name="Picture 2_4" descr="orkgroup Switch icon"/>
          <p:cNvPicPr/>
          <p:nvPr/>
        </p:nvPicPr>
        <p:blipFill>
          <a:blip r:embed="rId9"/>
          <a:stretch/>
        </p:blipFill>
        <p:spPr>
          <a:xfrm>
            <a:off x="7169040" y="4446720"/>
            <a:ext cx="404280" cy="399600"/>
          </a:xfrm>
          <a:prstGeom prst="rect">
            <a:avLst/>
          </a:prstGeom>
          <a:ln w="0">
            <a:noFill/>
          </a:ln>
        </p:spPr>
      </p:pic>
      <p:pic>
        <p:nvPicPr>
          <p:cNvPr id="681" name="Picture 4_22" descr="outer Icon | Cisco Networking Iconset | Yudha Agung Pribadi"/>
          <p:cNvPicPr/>
          <p:nvPr/>
        </p:nvPicPr>
        <p:blipFill>
          <a:blip r:embed="rId10"/>
          <a:stretch/>
        </p:blipFill>
        <p:spPr>
          <a:xfrm>
            <a:off x="6449760" y="478764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82" name="Picture 4_23" descr="outer Icon | Cisco Networking Iconset | Yudha Agung Pribadi"/>
          <p:cNvPicPr/>
          <p:nvPr/>
        </p:nvPicPr>
        <p:blipFill>
          <a:blip r:embed="rId11"/>
          <a:stretch/>
        </p:blipFill>
        <p:spPr>
          <a:xfrm>
            <a:off x="6428520" y="386820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83" name="Picture 4_24" descr="outer Icon | Cisco Networking Iconset | Yudha Agung Pribadi"/>
          <p:cNvPicPr/>
          <p:nvPr/>
        </p:nvPicPr>
        <p:blipFill>
          <a:blip r:embed="rId12"/>
          <a:stretch/>
        </p:blipFill>
        <p:spPr>
          <a:xfrm>
            <a:off x="7125120" y="574632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84" name="Picture 4_25" descr="outer Icon | Cisco Networking Iconset | Yudha Agung Pribadi"/>
          <p:cNvPicPr/>
          <p:nvPr/>
        </p:nvPicPr>
        <p:blipFill>
          <a:blip r:embed="rId13"/>
          <a:stretch/>
        </p:blipFill>
        <p:spPr>
          <a:xfrm>
            <a:off x="10404720" y="4874400"/>
            <a:ext cx="431640" cy="426600"/>
          </a:xfrm>
          <a:prstGeom prst="rect">
            <a:avLst/>
          </a:prstGeom>
          <a:ln w="0">
            <a:noFill/>
          </a:ln>
        </p:spPr>
      </p:pic>
      <p:pic>
        <p:nvPicPr>
          <p:cNvPr id="685" name="Picture 4_26" descr="outer Icon | Cisco Networking Iconset | Yudha Agung Pribadi"/>
          <p:cNvPicPr/>
          <p:nvPr/>
        </p:nvPicPr>
        <p:blipFill>
          <a:blip r:embed="rId14"/>
          <a:stretch/>
        </p:blipFill>
        <p:spPr>
          <a:xfrm>
            <a:off x="8741160" y="6171840"/>
            <a:ext cx="431640" cy="426600"/>
          </a:xfrm>
          <a:prstGeom prst="rect">
            <a:avLst/>
          </a:prstGeom>
          <a:ln w="0">
            <a:noFill/>
          </a:ln>
        </p:spPr>
      </p:pic>
      <p:sp>
        <p:nvSpPr>
          <p:cNvPr id="686" name="Straight Connector 47_0"/>
          <p:cNvSpPr/>
          <p:nvPr/>
        </p:nvSpPr>
        <p:spPr>
          <a:xfrm flipH="1" flipV="1">
            <a:off x="9615600" y="4603680"/>
            <a:ext cx="789120" cy="48420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Straight Connector 50_0"/>
          <p:cNvSpPr/>
          <p:nvPr/>
        </p:nvSpPr>
        <p:spPr>
          <a:xfrm flipH="1" flipV="1">
            <a:off x="9373320" y="5461560"/>
            <a:ext cx="604080" cy="72648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Straight Connector 53_0"/>
          <p:cNvSpPr/>
          <p:nvPr/>
        </p:nvSpPr>
        <p:spPr>
          <a:xfrm flipV="1">
            <a:off x="9170640" y="4817160"/>
            <a:ext cx="228960" cy="4442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Straight Connector 56_0"/>
          <p:cNvSpPr/>
          <p:nvPr/>
        </p:nvSpPr>
        <p:spPr>
          <a:xfrm flipH="1" flipV="1">
            <a:off x="8210160" y="4618080"/>
            <a:ext cx="758160" cy="84348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Straight Connector 59_0"/>
          <p:cNvSpPr/>
          <p:nvPr/>
        </p:nvSpPr>
        <p:spPr>
          <a:xfrm flipH="1" flipV="1">
            <a:off x="7557120" y="5959800"/>
            <a:ext cx="1176120" cy="3722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Straight Connector 63_0"/>
          <p:cNvSpPr/>
          <p:nvPr/>
        </p:nvSpPr>
        <p:spPr>
          <a:xfrm flipH="1">
            <a:off x="9170280" y="6188040"/>
            <a:ext cx="807120" cy="16308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Straight Connector 66_0"/>
          <p:cNvSpPr/>
          <p:nvPr/>
        </p:nvSpPr>
        <p:spPr>
          <a:xfrm flipH="1">
            <a:off x="7574040" y="4404600"/>
            <a:ext cx="420120" cy="24192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Straight Connector 69_0"/>
          <p:cNvSpPr/>
          <p:nvPr/>
        </p:nvSpPr>
        <p:spPr>
          <a:xfrm flipH="1" flipV="1">
            <a:off x="6860520" y="4081680"/>
            <a:ext cx="308520" cy="5648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Straight Connector 72_0"/>
          <p:cNvSpPr/>
          <p:nvPr/>
        </p:nvSpPr>
        <p:spPr>
          <a:xfrm flipH="1" flipV="1">
            <a:off x="6851520" y="4868280"/>
            <a:ext cx="489600" cy="8780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Straight Connector 74_0"/>
          <p:cNvSpPr/>
          <p:nvPr/>
        </p:nvSpPr>
        <p:spPr>
          <a:xfrm flipV="1">
            <a:off x="7341120" y="4846680"/>
            <a:ext cx="30240" cy="8996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6" name="Picture 10_3" descr="py icon"/>
          <p:cNvPicPr/>
          <p:nvPr/>
        </p:nvPicPr>
        <p:blipFill>
          <a:blip r:embed="rId15"/>
          <a:stretch/>
        </p:blipFill>
        <p:spPr>
          <a:xfrm>
            <a:off x="7625160" y="6266520"/>
            <a:ext cx="420120" cy="415080"/>
          </a:xfrm>
          <a:prstGeom prst="rect">
            <a:avLst/>
          </a:prstGeom>
          <a:ln w="0">
            <a:noFill/>
          </a:ln>
        </p:spPr>
      </p:pic>
      <p:pic>
        <p:nvPicPr>
          <p:cNvPr id="697" name="Picture 12_0" descr="ealthcare Stethoscope icon"/>
          <p:cNvPicPr/>
          <p:nvPr/>
        </p:nvPicPr>
        <p:blipFill>
          <a:blip r:embed="rId16"/>
          <a:stretch/>
        </p:blipFill>
        <p:spPr>
          <a:xfrm flipH="1">
            <a:off x="7797600" y="6089760"/>
            <a:ext cx="491040" cy="485280"/>
          </a:xfrm>
          <a:prstGeom prst="rect">
            <a:avLst/>
          </a:prstGeom>
          <a:ln w="0">
            <a:noFill/>
          </a:ln>
        </p:spPr>
      </p:pic>
      <p:sp>
        <p:nvSpPr>
          <p:cNvPr id="698" name="Lightning Bolt 99_0"/>
          <p:cNvSpPr/>
          <p:nvPr/>
        </p:nvSpPr>
        <p:spPr>
          <a:xfrm>
            <a:off x="8044560" y="6401880"/>
            <a:ext cx="185760" cy="27072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99" name="Group 55_0"/>
          <p:cNvGrpSpPr/>
          <p:nvPr/>
        </p:nvGrpSpPr>
        <p:grpSpPr>
          <a:xfrm>
            <a:off x="6292800" y="5416920"/>
            <a:ext cx="424080" cy="428760"/>
            <a:chOff x="6292800" y="5416920"/>
            <a:chExt cx="424080" cy="428760"/>
          </a:xfrm>
        </p:grpSpPr>
        <p:sp>
          <p:nvSpPr>
            <p:cNvPr id="700" name="Oval 54_0"/>
            <p:cNvSpPr/>
            <p:nvPr/>
          </p:nvSpPr>
          <p:spPr>
            <a:xfrm>
              <a:off x="6306840" y="5441400"/>
              <a:ext cx="393120" cy="377280"/>
            </a:xfrm>
            <a:prstGeom prst="ellipse">
              <a:avLst/>
            </a:prstGeom>
            <a:solidFill>
              <a:srgbClr val="ff9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01" name="Picture 52_0" descr=""/>
            <p:cNvPicPr/>
            <p:nvPr/>
          </p:nvPicPr>
          <p:blipFill>
            <a:blip r:embed="rId17"/>
            <a:stretch/>
          </p:blipFill>
          <p:spPr>
            <a:xfrm>
              <a:off x="6292800" y="5416920"/>
              <a:ext cx="424080" cy="428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02" name="Straight Connector 105_0"/>
          <p:cNvSpPr/>
          <p:nvPr/>
        </p:nvSpPr>
        <p:spPr>
          <a:xfrm flipH="1" flipV="1">
            <a:off x="6717600" y="5631480"/>
            <a:ext cx="407160" cy="32832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Lightning Bolt 109_0"/>
          <p:cNvSpPr/>
          <p:nvPr/>
        </p:nvSpPr>
        <p:spPr>
          <a:xfrm>
            <a:off x="6904800" y="5664960"/>
            <a:ext cx="149040" cy="27072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04" name="Group 2048_0"/>
          <p:cNvGrpSpPr/>
          <p:nvPr/>
        </p:nvGrpSpPr>
        <p:grpSpPr>
          <a:xfrm>
            <a:off x="6595200" y="3733560"/>
            <a:ext cx="337680" cy="181440"/>
            <a:chOff x="6595200" y="3733560"/>
            <a:chExt cx="337680" cy="181440"/>
          </a:xfrm>
        </p:grpSpPr>
        <p:grpSp>
          <p:nvGrpSpPr>
            <p:cNvPr id="705" name="Group 77_0"/>
            <p:cNvGrpSpPr/>
            <p:nvPr/>
          </p:nvGrpSpPr>
          <p:grpSpPr>
            <a:xfrm>
              <a:off x="6615000" y="3754080"/>
              <a:ext cx="265680" cy="159120"/>
              <a:chOff x="6615000" y="3754080"/>
              <a:chExt cx="265680" cy="159120"/>
            </a:xfrm>
          </p:grpSpPr>
          <p:pic>
            <p:nvPicPr>
              <p:cNvPr id="706" name="Picture 10_4" descr="mage result for certificate"/>
              <p:cNvPicPr/>
              <p:nvPr/>
            </p:nvPicPr>
            <p:blipFill>
              <a:blip r:embed="rId18"/>
              <a:stretch/>
            </p:blipFill>
            <p:spPr>
              <a:xfrm>
                <a:off x="6629760" y="375408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07" name="Rounded Rectangle 81_0"/>
              <p:cNvSpPr/>
              <p:nvPr/>
            </p:nvSpPr>
            <p:spPr>
              <a:xfrm>
                <a:off x="6615000" y="378216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08" name="Rectangle 2047_0"/>
            <p:cNvSpPr/>
            <p:nvPr/>
          </p:nvSpPr>
          <p:spPr>
            <a:xfrm>
              <a:off x="6668640" y="378216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TextBox 79_0"/>
            <p:cNvSpPr/>
            <p:nvPr/>
          </p:nvSpPr>
          <p:spPr>
            <a:xfrm>
              <a:off x="6595200" y="373356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10" name="Group 85_0"/>
          <p:cNvGrpSpPr/>
          <p:nvPr/>
        </p:nvGrpSpPr>
        <p:grpSpPr>
          <a:xfrm>
            <a:off x="7354440" y="4301640"/>
            <a:ext cx="337680" cy="181440"/>
            <a:chOff x="7354440" y="4301640"/>
            <a:chExt cx="337680" cy="181440"/>
          </a:xfrm>
        </p:grpSpPr>
        <p:grpSp>
          <p:nvGrpSpPr>
            <p:cNvPr id="711" name="Group 87_0"/>
            <p:cNvGrpSpPr/>
            <p:nvPr/>
          </p:nvGrpSpPr>
          <p:grpSpPr>
            <a:xfrm>
              <a:off x="7374240" y="4322160"/>
              <a:ext cx="265680" cy="159120"/>
              <a:chOff x="7374240" y="4322160"/>
              <a:chExt cx="265680" cy="159120"/>
            </a:xfrm>
          </p:grpSpPr>
          <p:pic>
            <p:nvPicPr>
              <p:cNvPr id="712" name="Picture 10_5" descr="mage result for certificate"/>
              <p:cNvPicPr/>
              <p:nvPr/>
            </p:nvPicPr>
            <p:blipFill>
              <a:blip r:embed="rId19"/>
              <a:stretch/>
            </p:blipFill>
            <p:spPr>
              <a:xfrm>
                <a:off x="7389000" y="432216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13" name="Rounded Rectangle 93_0"/>
              <p:cNvSpPr/>
              <p:nvPr/>
            </p:nvSpPr>
            <p:spPr>
              <a:xfrm>
                <a:off x="7374240" y="435024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14" name="Rectangle 90_0"/>
            <p:cNvSpPr/>
            <p:nvPr/>
          </p:nvSpPr>
          <p:spPr>
            <a:xfrm>
              <a:off x="7427880" y="435024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5" name="TextBox 91_0"/>
            <p:cNvSpPr/>
            <p:nvPr/>
          </p:nvSpPr>
          <p:spPr>
            <a:xfrm>
              <a:off x="7354440" y="430164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16" name="Group 103_0"/>
          <p:cNvGrpSpPr/>
          <p:nvPr/>
        </p:nvGrpSpPr>
        <p:grpSpPr>
          <a:xfrm>
            <a:off x="9375480" y="4266360"/>
            <a:ext cx="337680" cy="181440"/>
            <a:chOff x="9375480" y="4266360"/>
            <a:chExt cx="337680" cy="181440"/>
          </a:xfrm>
        </p:grpSpPr>
        <p:grpSp>
          <p:nvGrpSpPr>
            <p:cNvPr id="717" name="Group 104_0"/>
            <p:cNvGrpSpPr/>
            <p:nvPr/>
          </p:nvGrpSpPr>
          <p:grpSpPr>
            <a:xfrm>
              <a:off x="9395640" y="4286880"/>
              <a:ext cx="265320" cy="159120"/>
              <a:chOff x="9395640" y="4286880"/>
              <a:chExt cx="265320" cy="159120"/>
            </a:xfrm>
          </p:grpSpPr>
          <p:pic>
            <p:nvPicPr>
              <p:cNvPr id="718" name="Picture 10_6" descr="mage result for certificate"/>
              <p:cNvPicPr/>
              <p:nvPr/>
            </p:nvPicPr>
            <p:blipFill>
              <a:blip r:embed="rId20"/>
              <a:stretch/>
            </p:blipFill>
            <p:spPr>
              <a:xfrm>
                <a:off x="9410040" y="428688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19" name="Rounded Rectangle 112_0"/>
              <p:cNvSpPr/>
              <p:nvPr/>
            </p:nvSpPr>
            <p:spPr>
              <a:xfrm>
                <a:off x="9395640" y="431496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20" name="Rectangle 106_0"/>
            <p:cNvSpPr/>
            <p:nvPr/>
          </p:nvSpPr>
          <p:spPr>
            <a:xfrm>
              <a:off x="9448920" y="431496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1" name="TextBox 107_0"/>
            <p:cNvSpPr/>
            <p:nvPr/>
          </p:nvSpPr>
          <p:spPr>
            <a:xfrm>
              <a:off x="9375480" y="426636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22" name="Group 113_0"/>
          <p:cNvGrpSpPr/>
          <p:nvPr/>
        </p:nvGrpSpPr>
        <p:grpSpPr>
          <a:xfrm>
            <a:off x="10592640" y="4753800"/>
            <a:ext cx="337680" cy="181440"/>
            <a:chOff x="10592640" y="4753800"/>
            <a:chExt cx="337680" cy="181440"/>
          </a:xfrm>
        </p:grpSpPr>
        <p:grpSp>
          <p:nvGrpSpPr>
            <p:cNvPr id="723" name="Group 114_0"/>
            <p:cNvGrpSpPr/>
            <p:nvPr/>
          </p:nvGrpSpPr>
          <p:grpSpPr>
            <a:xfrm>
              <a:off x="10612440" y="4774320"/>
              <a:ext cx="265680" cy="159120"/>
              <a:chOff x="10612440" y="4774320"/>
              <a:chExt cx="265680" cy="159120"/>
            </a:xfrm>
          </p:grpSpPr>
          <p:pic>
            <p:nvPicPr>
              <p:cNvPr id="724" name="Picture 10_7" descr="mage result for certificate"/>
              <p:cNvPicPr/>
              <p:nvPr/>
            </p:nvPicPr>
            <p:blipFill>
              <a:blip r:embed="rId21"/>
              <a:stretch/>
            </p:blipFill>
            <p:spPr>
              <a:xfrm>
                <a:off x="10627200" y="477432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25" name="Rounded Rectangle 118_0"/>
              <p:cNvSpPr/>
              <p:nvPr/>
            </p:nvSpPr>
            <p:spPr>
              <a:xfrm>
                <a:off x="10612440" y="480240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26" name="Rectangle 115_0"/>
            <p:cNvSpPr/>
            <p:nvPr/>
          </p:nvSpPr>
          <p:spPr>
            <a:xfrm>
              <a:off x="10666080" y="480240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7" name="TextBox 116_0"/>
            <p:cNvSpPr/>
            <p:nvPr/>
          </p:nvSpPr>
          <p:spPr>
            <a:xfrm>
              <a:off x="10592640" y="475380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28" name="Group 125_0"/>
          <p:cNvGrpSpPr/>
          <p:nvPr/>
        </p:nvGrpSpPr>
        <p:grpSpPr>
          <a:xfrm>
            <a:off x="9176040" y="5583960"/>
            <a:ext cx="337680" cy="181440"/>
            <a:chOff x="9176040" y="5583960"/>
            <a:chExt cx="337680" cy="181440"/>
          </a:xfrm>
        </p:grpSpPr>
        <p:grpSp>
          <p:nvGrpSpPr>
            <p:cNvPr id="729" name="Group 126_0"/>
            <p:cNvGrpSpPr/>
            <p:nvPr/>
          </p:nvGrpSpPr>
          <p:grpSpPr>
            <a:xfrm>
              <a:off x="9196200" y="5604480"/>
              <a:ext cx="265680" cy="159120"/>
              <a:chOff x="9196200" y="5604480"/>
              <a:chExt cx="265680" cy="159120"/>
            </a:xfrm>
          </p:grpSpPr>
          <p:pic>
            <p:nvPicPr>
              <p:cNvPr id="730" name="Picture 10_9" descr="mage result for certificate"/>
              <p:cNvPicPr/>
              <p:nvPr/>
            </p:nvPicPr>
            <p:blipFill>
              <a:blip r:embed="rId22"/>
              <a:stretch/>
            </p:blipFill>
            <p:spPr>
              <a:xfrm>
                <a:off x="9210960" y="560448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31" name="Rounded Rectangle 130_0"/>
              <p:cNvSpPr/>
              <p:nvPr/>
            </p:nvSpPr>
            <p:spPr>
              <a:xfrm>
                <a:off x="9196200" y="563256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32" name="Rectangle 127_0"/>
            <p:cNvSpPr/>
            <p:nvPr/>
          </p:nvSpPr>
          <p:spPr>
            <a:xfrm>
              <a:off x="9249840" y="563256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3" name="TextBox 128_0"/>
            <p:cNvSpPr/>
            <p:nvPr/>
          </p:nvSpPr>
          <p:spPr>
            <a:xfrm>
              <a:off x="9176040" y="558396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34" name="Group 131_0"/>
          <p:cNvGrpSpPr/>
          <p:nvPr/>
        </p:nvGrpSpPr>
        <p:grpSpPr>
          <a:xfrm>
            <a:off x="8836200" y="6606360"/>
            <a:ext cx="337680" cy="181440"/>
            <a:chOff x="8836200" y="6606360"/>
            <a:chExt cx="337680" cy="181440"/>
          </a:xfrm>
        </p:grpSpPr>
        <p:grpSp>
          <p:nvGrpSpPr>
            <p:cNvPr id="735" name="Group 132_0"/>
            <p:cNvGrpSpPr/>
            <p:nvPr/>
          </p:nvGrpSpPr>
          <p:grpSpPr>
            <a:xfrm>
              <a:off x="8856000" y="6626880"/>
              <a:ext cx="265680" cy="159120"/>
              <a:chOff x="8856000" y="6626880"/>
              <a:chExt cx="265680" cy="159120"/>
            </a:xfrm>
          </p:grpSpPr>
          <p:pic>
            <p:nvPicPr>
              <p:cNvPr id="736" name="Picture 10_10" descr="mage result for certificate"/>
              <p:cNvPicPr/>
              <p:nvPr/>
            </p:nvPicPr>
            <p:blipFill>
              <a:blip r:embed="rId23"/>
              <a:stretch/>
            </p:blipFill>
            <p:spPr>
              <a:xfrm>
                <a:off x="8870760" y="662688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37" name="Rounded Rectangle 136_0"/>
              <p:cNvSpPr/>
              <p:nvPr/>
            </p:nvSpPr>
            <p:spPr>
              <a:xfrm>
                <a:off x="8856000" y="665496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38" name="Rectangle 133_0"/>
            <p:cNvSpPr/>
            <p:nvPr/>
          </p:nvSpPr>
          <p:spPr>
            <a:xfrm>
              <a:off x="8909640" y="665496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9" name="TextBox 134_0"/>
            <p:cNvSpPr/>
            <p:nvPr/>
          </p:nvSpPr>
          <p:spPr>
            <a:xfrm>
              <a:off x="8836200" y="660636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40" name="Group 137_0"/>
          <p:cNvGrpSpPr/>
          <p:nvPr/>
        </p:nvGrpSpPr>
        <p:grpSpPr>
          <a:xfrm>
            <a:off x="7384320" y="5626080"/>
            <a:ext cx="337680" cy="181440"/>
            <a:chOff x="7384320" y="5626080"/>
            <a:chExt cx="337680" cy="181440"/>
          </a:xfrm>
        </p:grpSpPr>
        <p:grpSp>
          <p:nvGrpSpPr>
            <p:cNvPr id="741" name="Group 138_0"/>
            <p:cNvGrpSpPr/>
            <p:nvPr/>
          </p:nvGrpSpPr>
          <p:grpSpPr>
            <a:xfrm>
              <a:off x="7404480" y="5646240"/>
              <a:ext cx="265320" cy="159480"/>
              <a:chOff x="7404480" y="5646240"/>
              <a:chExt cx="265320" cy="159480"/>
            </a:xfrm>
          </p:grpSpPr>
          <p:pic>
            <p:nvPicPr>
              <p:cNvPr id="742" name="Picture 10_11" descr="mage result for certificate"/>
              <p:cNvPicPr/>
              <p:nvPr/>
            </p:nvPicPr>
            <p:blipFill>
              <a:blip r:embed="rId24"/>
              <a:stretch/>
            </p:blipFill>
            <p:spPr>
              <a:xfrm>
                <a:off x="7418880" y="564624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43" name="Rounded Rectangle 142_0"/>
              <p:cNvSpPr/>
              <p:nvPr/>
            </p:nvSpPr>
            <p:spPr>
              <a:xfrm>
                <a:off x="7404480" y="567468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44" name="Rectangle 139_0"/>
            <p:cNvSpPr/>
            <p:nvPr/>
          </p:nvSpPr>
          <p:spPr>
            <a:xfrm>
              <a:off x="7457760" y="567468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5" name="TextBox 140_0"/>
            <p:cNvSpPr/>
            <p:nvPr/>
          </p:nvSpPr>
          <p:spPr>
            <a:xfrm>
              <a:off x="7384320" y="562608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46" name="Group 143_0"/>
          <p:cNvGrpSpPr/>
          <p:nvPr/>
        </p:nvGrpSpPr>
        <p:grpSpPr>
          <a:xfrm>
            <a:off x="6462000" y="4673880"/>
            <a:ext cx="337680" cy="181440"/>
            <a:chOff x="6462000" y="4673880"/>
            <a:chExt cx="337680" cy="181440"/>
          </a:xfrm>
        </p:grpSpPr>
        <p:grpSp>
          <p:nvGrpSpPr>
            <p:cNvPr id="747" name="Group 144_0"/>
            <p:cNvGrpSpPr/>
            <p:nvPr/>
          </p:nvGrpSpPr>
          <p:grpSpPr>
            <a:xfrm>
              <a:off x="6482160" y="4694400"/>
              <a:ext cx="265680" cy="159120"/>
              <a:chOff x="6482160" y="4694400"/>
              <a:chExt cx="265680" cy="159120"/>
            </a:xfrm>
          </p:grpSpPr>
          <p:pic>
            <p:nvPicPr>
              <p:cNvPr id="748" name="Picture 10_12" descr="mage result for certificate"/>
              <p:cNvPicPr/>
              <p:nvPr/>
            </p:nvPicPr>
            <p:blipFill>
              <a:blip r:embed="rId25"/>
              <a:stretch/>
            </p:blipFill>
            <p:spPr>
              <a:xfrm>
                <a:off x="6496920" y="469440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49" name="Rounded Rectangle 148_0"/>
              <p:cNvSpPr/>
              <p:nvPr/>
            </p:nvSpPr>
            <p:spPr>
              <a:xfrm>
                <a:off x="6482160" y="472248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50" name="Rectangle 145_0"/>
            <p:cNvSpPr/>
            <p:nvPr/>
          </p:nvSpPr>
          <p:spPr>
            <a:xfrm>
              <a:off x="6535800" y="472248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1" name="TextBox 146_0"/>
            <p:cNvSpPr/>
            <p:nvPr/>
          </p:nvSpPr>
          <p:spPr>
            <a:xfrm>
              <a:off x="6462000" y="467388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752" name="Straight Connector 44_0"/>
          <p:cNvSpPr/>
          <p:nvPr/>
        </p:nvSpPr>
        <p:spPr>
          <a:xfrm flipH="1">
            <a:off x="6860520" y="3227040"/>
            <a:ext cx="1555920" cy="8546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Straight Connector 34_0"/>
          <p:cNvSpPr/>
          <p:nvPr/>
        </p:nvSpPr>
        <p:spPr>
          <a:xfrm>
            <a:off x="8707680" y="3313080"/>
            <a:ext cx="661320" cy="104544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Straight Connector 169_0"/>
          <p:cNvSpPr/>
          <p:nvPr/>
        </p:nvSpPr>
        <p:spPr>
          <a:xfrm flipH="1">
            <a:off x="6867720" y="3250800"/>
            <a:ext cx="1581480" cy="8614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Straight Connector 171_0"/>
          <p:cNvSpPr/>
          <p:nvPr/>
        </p:nvSpPr>
        <p:spPr>
          <a:xfrm>
            <a:off x="8737200" y="3298680"/>
            <a:ext cx="662400" cy="105012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Straight Connector 172_0"/>
          <p:cNvSpPr/>
          <p:nvPr/>
        </p:nvSpPr>
        <p:spPr>
          <a:xfrm flipH="1" flipV="1">
            <a:off x="9623160" y="4573800"/>
            <a:ext cx="789120" cy="48420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Straight Connector 173_0"/>
          <p:cNvSpPr/>
          <p:nvPr/>
        </p:nvSpPr>
        <p:spPr>
          <a:xfrm flipV="1">
            <a:off x="9135360" y="4825080"/>
            <a:ext cx="228600" cy="4438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Straight Connector 174_0"/>
          <p:cNvSpPr/>
          <p:nvPr/>
        </p:nvSpPr>
        <p:spPr>
          <a:xfrm flipH="1" flipV="1">
            <a:off x="8232480" y="4603680"/>
            <a:ext cx="758160" cy="84312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Straight Connector 175_0"/>
          <p:cNvSpPr/>
          <p:nvPr/>
        </p:nvSpPr>
        <p:spPr>
          <a:xfrm flipH="1">
            <a:off x="7559280" y="4381560"/>
            <a:ext cx="420120" cy="2422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Straight Connector 176_0"/>
          <p:cNvSpPr/>
          <p:nvPr/>
        </p:nvSpPr>
        <p:spPr>
          <a:xfrm flipH="1" flipV="1">
            <a:off x="6836760" y="4129560"/>
            <a:ext cx="308520" cy="5648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Straight Connector 177_0"/>
          <p:cNvSpPr/>
          <p:nvPr/>
        </p:nvSpPr>
        <p:spPr>
          <a:xfrm flipH="1" flipV="1">
            <a:off x="9380520" y="5431680"/>
            <a:ext cx="604080" cy="72648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Straight Connector 178_0"/>
          <p:cNvSpPr/>
          <p:nvPr/>
        </p:nvSpPr>
        <p:spPr>
          <a:xfrm flipH="1">
            <a:off x="9174960" y="6210360"/>
            <a:ext cx="810000" cy="16452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Straight Connector 179_0"/>
          <p:cNvSpPr/>
          <p:nvPr/>
        </p:nvSpPr>
        <p:spPr>
          <a:xfrm flipH="1" flipV="1">
            <a:off x="7564320" y="5936040"/>
            <a:ext cx="1176120" cy="3650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Straight Connector 180_0"/>
          <p:cNvSpPr/>
          <p:nvPr/>
        </p:nvSpPr>
        <p:spPr>
          <a:xfrm flipH="1" flipV="1">
            <a:off x="6821280" y="4897080"/>
            <a:ext cx="489240" cy="8780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Straight Connector 181_0"/>
          <p:cNvSpPr/>
          <p:nvPr/>
        </p:nvSpPr>
        <p:spPr>
          <a:xfrm flipV="1">
            <a:off x="7379280" y="4853880"/>
            <a:ext cx="30240" cy="89964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66" name="Group 189_0"/>
          <p:cNvGrpSpPr/>
          <p:nvPr/>
        </p:nvGrpSpPr>
        <p:grpSpPr>
          <a:xfrm>
            <a:off x="8153640" y="4088880"/>
            <a:ext cx="337680" cy="181440"/>
            <a:chOff x="8153640" y="4088880"/>
            <a:chExt cx="337680" cy="181440"/>
          </a:xfrm>
        </p:grpSpPr>
        <p:grpSp>
          <p:nvGrpSpPr>
            <p:cNvPr id="767" name="Group 190_0"/>
            <p:cNvGrpSpPr/>
            <p:nvPr/>
          </p:nvGrpSpPr>
          <p:grpSpPr>
            <a:xfrm>
              <a:off x="8173800" y="4109400"/>
              <a:ext cx="265320" cy="159120"/>
              <a:chOff x="8173800" y="4109400"/>
              <a:chExt cx="265320" cy="159120"/>
            </a:xfrm>
          </p:grpSpPr>
          <p:pic>
            <p:nvPicPr>
              <p:cNvPr id="768" name="Picture 10_13" descr="mage result for certificate"/>
              <p:cNvPicPr/>
              <p:nvPr/>
            </p:nvPicPr>
            <p:blipFill>
              <a:blip r:embed="rId26"/>
              <a:stretch/>
            </p:blipFill>
            <p:spPr>
              <a:xfrm>
                <a:off x="8188200" y="410940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69" name="Rounded Rectangle 194_0"/>
              <p:cNvSpPr/>
              <p:nvPr/>
            </p:nvSpPr>
            <p:spPr>
              <a:xfrm>
                <a:off x="8173800" y="413748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70" name="Rectangle 191_0"/>
            <p:cNvSpPr/>
            <p:nvPr/>
          </p:nvSpPr>
          <p:spPr>
            <a:xfrm>
              <a:off x="8227080" y="413748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1" name="TextBox 192_0"/>
            <p:cNvSpPr/>
            <p:nvPr/>
          </p:nvSpPr>
          <p:spPr>
            <a:xfrm>
              <a:off x="8153640" y="408888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grpSp>
        <p:nvGrpSpPr>
          <p:cNvPr id="772" name="Group 195_2"/>
          <p:cNvGrpSpPr/>
          <p:nvPr/>
        </p:nvGrpSpPr>
        <p:grpSpPr>
          <a:xfrm>
            <a:off x="6433200" y="7734960"/>
            <a:ext cx="337680" cy="181440"/>
            <a:chOff x="6433200" y="7734960"/>
            <a:chExt cx="337680" cy="181440"/>
          </a:xfrm>
        </p:grpSpPr>
        <p:grpSp>
          <p:nvGrpSpPr>
            <p:cNvPr id="773" name="Group 196_2"/>
            <p:cNvGrpSpPr/>
            <p:nvPr/>
          </p:nvGrpSpPr>
          <p:grpSpPr>
            <a:xfrm>
              <a:off x="6453360" y="7755480"/>
              <a:ext cx="265680" cy="159120"/>
              <a:chOff x="6453360" y="7755480"/>
              <a:chExt cx="265680" cy="159120"/>
            </a:xfrm>
          </p:grpSpPr>
          <p:pic>
            <p:nvPicPr>
              <p:cNvPr id="774" name="Picture 10_29" descr="mage result for certificate"/>
              <p:cNvPicPr/>
              <p:nvPr/>
            </p:nvPicPr>
            <p:blipFill>
              <a:blip r:embed="rId27"/>
              <a:stretch/>
            </p:blipFill>
            <p:spPr>
              <a:xfrm>
                <a:off x="6468120" y="775548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75" name="Rounded Rectangle 200_2"/>
              <p:cNvSpPr/>
              <p:nvPr/>
            </p:nvSpPr>
            <p:spPr>
              <a:xfrm>
                <a:off x="6453360" y="778356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76" name="Rectangle 197_2"/>
            <p:cNvSpPr/>
            <p:nvPr/>
          </p:nvSpPr>
          <p:spPr>
            <a:xfrm>
              <a:off x="6507000" y="778356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7" name="TextBox 198_2"/>
            <p:cNvSpPr/>
            <p:nvPr/>
          </p:nvSpPr>
          <p:spPr>
            <a:xfrm>
              <a:off x="6433200" y="773496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  <p:sp>
        <p:nvSpPr>
          <p:cNvPr id="778" name="Straight Connector 50_3"/>
          <p:cNvSpPr/>
          <p:nvPr/>
        </p:nvSpPr>
        <p:spPr>
          <a:xfrm flipV="1">
            <a:off x="10278000" y="5275800"/>
            <a:ext cx="274320" cy="696600"/>
          </a:xfrm>
          <a:prstGeom prst="line">
            <a:avLst/>
          </a:prstGeom>
          <a:ln w="12700">
            <a:solidFill>
              <a:srgbClr val="385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Straight Connector 177_3"/>
          <p:cNvSpPr/>
          <p:nvPr/>
        </p:nvSpPr>
        <p:spPr>
          <a:xfrm flipV="1">
            <a:off x="10298520" y="5289840"/>
            <a:ext cx="269280" cy="71100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80" name="Group 119_0"/>
          <p:cNvGrpSpPr/>
          <p:nvPr/>
        </p:nvGrpSpPr>
        <p:grpSpPr>
          <a:xfrm>
            <a:off x="10137960" y="5867640"/>
            <a:ext cx="337680" cy="181440"/>
            <a:chOff x="10137960" y="5867640"/>
            <a:chExt cx="337680" cy="181440"/>
          </a:xfrm>
        </p:grpSpPr>
        <p:grpSp>
          <p:nvGrpSpPr>
            <p:cNvPr id="781" name="Group 120_0"/>
            <p:cNvGrpSpPr/>
            <p:nvPr/>
          </p:nvGrpSpPr>
          <p:grpSpPr>
            <a:xfrm>
              <a:off x="10158120" y="5888160"/>
              <a:ext cx="265680" cy="159120"/>
              <a:chOff x="10158120" y="5888160"/>
              <a:chExt cx="265680" cy="159120"/>
            </a:xfrm>
          </p:grpSpPr>
          <p:pic>
            <p:nvPicPr>
              <p:cNvPr id="782" name="Picture 10_8" descr="mage result for certificate"/>
              <p:cNvPicPr/>
              <p:nvPr/>
            </p:nvPicPr>
            <p:blipFill>
              <a:blip r:embed="rId28"/>
              <a:stretch/>
            </p:blipFill>
            <p:spPr>
              <a:xfrm>
                <a:off x="10172880" y="5888160"/>
                <a:ext cx="250920" cy="159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783" name="Rounded Rectangle 124_0"/>
              <p:cNvSpPr/>
              <p:nvPr/>
            </p:nvSpPr>
            <p:spPr>
              <a:xfrm>
                <a:off x="10158120" y="5916240"/>
                <a:ext cx="232560" cy="13104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84" name="Rectangle 121_0"/>
            <p:cNvSpPr/>
            <p:nvPr/>
          </p:nvSpPr>
          <p:spPr>
            <a:xfrm>
              <a:off x="10211760" y="5916240"/>
              <a:ext cx="179280" cy="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5" name="TextBox 122_0"/>
            <p:cNvSpPr/>
            <p:nvPr/>
          </p:nvSpPr>
          <p:spPr>
            <a:xfrm>
              <a:off x="10137960" y="5867640"/>
              <a:ext cx="337680" cy="18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Domain</a:t>
              </a:r>
              <a:endParaRPr b="0" lang="en-US" sz="3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Certificate</a:t>
              </a:r>
              <a:endParaRPr b="0" lang="en-US" sz="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itle 1"/>
          <p:cNvSpPr/>
          <p:nvPr/>
        </p:nvSpPr>
        <p:spPr>
          <a:xfrm>
            <a:off x="558000" y="365040"/>
            <a:ext cx="1051488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3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Where are we now on the Autonomic Network vision 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7" name="Content Placeholder 2"/>
          <p:cNvSpPr/>
          <p:nvPr/>
        </p:nvSpPr>
        <p:spPr>
          <a:xfrm>
            <a:off x="558000" y="1104480"/>
            <a:ext cx="110664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Since Q2’ 2020 on 2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</a:rPr>
              <a:t>nd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Charter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Added ASA work to charter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Added ANI enhancement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Pushed out Intent back to NMRG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NMRG nicely working on the research steps</a:t>
            </a: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5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ANI: Bootstrap sees quite wide proliferation/adoption across IETF and industry (next slide)</a:t>
            </a:r>
            <a:endParaRPr b="0" lang="en-US" sz="2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Hackathons, Also iot-onboarding / MUD adjacencies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Relatively little new code (on top of exising PKI, tool chains), but quite security critical, open source available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Many different protocol preferences in different markets = many variations needed/worked on in IETF.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ANI: ACP seeing little movement yet</a:t>
            </a:r>
            <a:endParaRPr b="0" lang="en-US" sz="2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Logical ? Bootstrap must first work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Pre-standard industry implementations exist. Legacy router implementation complex.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Open Source (linux, openwrt, rare?, ...) implementations missing</a:t>
            </a:r>
            <a:endParaRPr b="0" lang="en-US" sz="16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Open Source components exist (BRSKI, GRASP, IPsec(*Swan)). </a:t>
            </a:r>
            <a:endParaRPr b="0" lang="en-US" sz="16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4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Linux Name spaces should make it easy to build the ACP setup/teardown</a:t>
            </a:r>
            <a:endParaRPr b="0" lang="en-US" sz="1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Title 1"/>
          <p:cNvSpPr/>
          <p:nvPr/>
        </p:nvSpPr>
        <p:spPr>
          <a:xfrm>
            <a:off x="838080" y="109440"/>
            <a:ext cx="1051488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0000"/>
                </a:solidFill>
                <a:latin typeface="Calibri Light"/>
              </a:rPr>
              <a:t>For self-study: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Bootstrap landscape / roadmap</a:t>
            </a:r>
            <a:br/>
            <a:r>
              <a:rPr b="0" lang="en-US" sz="2700" spc="-1" strike="noStrike" u="sng">
                <a:solidFill>
                  <a:srgbClr val="0563c1"/>
                </a:solidFill>
                <a:uFillTx/>
                <a:latin typeface="Calibri Light"/>
                <a:hlinkClick r:id="rId1"/>
              </a:rPr>
              <a:t>https://github.com/anima-wg/enrollment-roadmap</a:t>
            </a:r>
            <a:r>
              <a:rPr b="0" lang="en-US" sz="2700" spc="-1" strike="noStrike">
                <a:solidFill>
                  <a:srgbClr val="000000"/>
                </a:solidFill>
                <a:latin typeface="Calibri Light"/>
              </a:rPr>
              <a:t> (somewhat stale)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789" name="Slide Number Placeholder 3"/>
          <p:cNvSpPr/>
          <p:nvPr/>
        </p:nvSpPr>
        <p:spPr>
          <a:xfrm>
            <a:off x="11440440" y="6384600"/>
            <a:ext cx="598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A3260F0-77DC-4705-B0F0-9D07AE4D4100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19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790" name="Picture 4" descr=""/>
          <p:cNvPicPr/>
          <p:nvPr/>
        </p:nvPicPr>
        <p:blipFill>
          <a:blip r:embed="rId2"/>
          <a:stretch/>
        </p:blipFill>
        <p:spPr>
          <a:xfrm>
            <a:off x="998280" y="1130040"/>
            <a:ext cx="8335440" cy="561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标题 1"/>
          <p:cNvSpPr/>
          <p:nvPr/>
        </p:nvSpPr>
        <p:spPr>
          <a:xfrm>
            <a:off x="671400" y="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Autonomic Networking in the IETF History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7" name="内容占位符 2"/>
          <p:cNvSpPr/>
          <p:nvPr/>
        </p:nvSpPr>
        <p:spPr>
          <a:xfrm>
            <a:off x="671400" y="1052640"/>
            <a:ext cx="11519640" cy="58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6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June 2012 draft-behringer-autonomic-network-framework-00.txt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Dec  2013 IRTF Network Management Research Group (NMRG) adopts autonomic networking work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Nov  2014 IETF ANIMA (Autonomic Networking Integrated Model and Approach) working group chartered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Jun   2015 NMRG releases 2 RFC</a:t>
            </a:r>
            <a:endParaRPr b="0" lang="en-US" sz="2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RFC7575 Autonomic Networking: Definitions and Design Goals </a:t>
            </a:r>
            <a:endParaRPr b="0" lang="en-US" sz="20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RFC7576 General Gap Analysis for Autonomic Networking</a:t>
            </a:r>
            <a:endParaRPr b="0" lang="en-US" sz="20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May 2021  Release of ANIMA “Autonomic Networking Infrastructure” (charter round 1: 350++ spec pages)</a:t>
            </a:r>
            <a:endParaRPr b="0" lang="en-US" sz="2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RFC8366: Validation use case 1: Stable Connectivity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(23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RFC8368: BRSKI voucher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(24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RFC8990: GRASP – Generic Autonomic Signaling Protocol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(55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RFC8991: GRASP API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(29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RFC8992: Validation use case 2: Prefix Management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(19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RFC8993: Autonomic Networking Reference Model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(26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RFC8994: ACP – Autonomic Control Plane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(128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RFC8995: BRSKI – Bootstrap Remote Key Infrastructures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(116 pages)</a:t>
            </a:r>
            <a:endParaRPr b="0" lang="en-US" sz="14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PingFang SC"/>
              </a:rPr>
              <a:t>Internet Protocol Journal paper: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PingFang SC"/>
                <a:hlinkClick r:id="rId1"/>
              </a:rPr>
              <a:t>https://ipj.dreamhosters.com/wp-content/uploads/2021/10/243-ipj.pdf</a:t>
            </a:r>
            <a:endParaRPr b="0" lang="en-US" sz="28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Since then: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PingFang SC"/>
              </a:rPr>
              <a:t>Ongoing work in ANIMA (currently 11 working group drafts), NMRG (Intenet) and several others (protocol details) </a:t>
            </a:r>
            <a:endParaRPr b="0" lang="en-US" sz="2000" spc="-1" strike="noStrike">
              <a:latin typeface="Arial"/>
            </a:endParaRPr>
          </a:p>
          <a:p>
            <a:pPr marL="144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itle 1"/>
          <p:cNvSpPr/>
          <p:nvPr/>
        </p:nvSpPr>
        <p:spPr>
          <a:xfrm>
            <a:off x="418680" y="236160"/>
            <a:ext cx="10514880" cy="7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Distributed Automation: ASA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2" name="Slide Number Placeholder 3"/>
          <p:cNvSpPr/>
          <p:nvPr/>
        </p:nvSpPr>
        <p:spPr>
          <a:xfrm>
            <a:off x="11440440" y="6384600"/>
            <a:ext cx="598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10615CE-2D9D-4974-B68F-10483FFAB2D3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20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793" name="TextBox 5"/>
          <p:cNvSpPr/>
          <p:nvPr/>
        </p:nvSpPr>
        <p:spPr>
          <a:xfrm>
            <a:off x="5731560" y="1000440"/>
            <a:ext cx="6153840" cy="5171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solidFill>
              <a:srgbClr val="5b9b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+------------------------------------------------------------+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Intent based Network Management    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+------------------------------------------------------------+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+------------+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| Feedback   |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|    Loops   |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+------------+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^       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Autonomic User Agent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V       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+-----------+        +------------+        +------------+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| Self-     |        | </a:t>
            </a:r>
            <a:r>
              <a:rPr b="1" lang="de-DE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utonomic  |        | Network    |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| knowledge |&lt;------&gt;| </a:t>
            </a: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ervice    |&lt;------&gt;| Knowledge  |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|           |        | </a:t>
            </a:r>
            <a:r>
              <a:rPr b="1" lang="de-DE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gents     |        | (Discovery)|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+-----------+        +------------+        +------------+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^                     ^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|                     |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V                     V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|------------------------------------------------------------|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</a:t>
            </a:r>
            <a:r>
              <a:rPr b="1" lang="de-DE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Autonomic Network Infrastructure (ANI) 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|------------------------------------------------------------|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Standard Operating System Functions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+------------------------------------------------------------+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Figure 1: Reference Model for an Autonomic Node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from RFC7575 slightly enhanced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794" name="Group 10"/>
          <p:cNvGrpSpPr/>
          <p:nvPr/>
        </p:nvGrpSpPr>
        <p:grpSpPr>
          <a:xfrm>
            <a:off x="5791680" y="4703040"/>
            <a:ext cx="268920" cy="281160"/>
            <a:chOff x="5791680" y="4703040"/>
            <a:chExt cx="268920" cy="281160"/>
          </a:xfrm>
        </p:grpSpPr>
        <p:sp>
          <p:nvSpPr>
            <p:cNvPr id="795" name="Straight Connector 6"/>
            <p:cNvSpPr/>
            <p:nvPr/>
          </p:nvSpPr>
          <p:spPr>
            <a:xfrm>
              <a:off x="5791680" y="4703040"/>
              <a:ext cx="139680" cy="279720"/>
            </a:xfrm>
            <a:prstGeom prst="line">
              <a:avLst/>
            </a:prstGeom>
            <a:ln cap="rnd"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6" name="Straight Connector 7"/>
            <p:cNvSpPr/>
            <p:nvPr/>
          </p:nvSpPr>
          <p:spPr>
            <a:xfrm flipH="1">
              <a:off x="5938200" y="4848840"/>
              <a:ext cx="122400" cy="135360"/>
            </a:xfrm>
            <a:prstGeom prst="line">
              <a:avLst/>
            </a:prstGeom>
            <a:ln cap="rnd"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7" name="Rounded Rectangular Callout 11"/>
          <p:cNvSpPr/>
          <p:nvPr/>
        </p:nvSpPr>
        <p:spPr>
          <a:xfrm>
            <a:off x="191880" y="1038600"/>
            <a:ext cx="5180760" cy="362880"/>
          </a:xfrm>
          <a:prstGeom prst="wedgeRoundRectCallout">
            <a:avLst>
              <a:gd name="adj1" fmla="val 59324"/>
              <a:gd name="adj2" fmla="val -13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Ongoing work in NMRG, then maybe ANIMA 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8" name="TextBox 13"/>
          <p:cNvSpPr/>
          <p:nvPr/>
        </p:nvSpPr>
        <p:spPr>
          <a:xfrm>
            <a:off x="5667840" y="1047960"/>
            <a:ext cx="579960" cy="69948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!?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9" name="Rounded Rectangular Callout 14"/>
          <p:cNvSpPr/>
          <p:nvPr/>
        </p:nvSpPr>
        <p:spPr>
          <a:xfrm>
            <a:off x="122040" y="1544040"/>
            <a:ext cx="5221440" cy="4210560"/>
          </a:xfrm>
          <a:prstGeom prst="wedgeRoundRectCallout">
            <a:avLst>
              <a:gd name="adj1" fmla="val 66373"/>
              <a:gd name="adj2" fmla="val 44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ACP provides network-wide any-to-any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reliable, secure connectivity, 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GRASP/ACP provides any-to-any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ASA discovery and communication primitives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Several comprehensive,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ambitious architecture proposals in ANIMA over the years. Some simple WG drafts now.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Many options easy to implement, easy experimentation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0" name="Rounded Rectangular Callout 17"/>
          <p:cNvSpPr/>
          <p:nvPr/>
        </p:nvSpPr>
        <p:spPr>
          <a:xfrm>
            <a:off x="169200" y="5958720"/>
            <a:ext cx="5135760" cy="592560"/>
          </a:xfrm>
          <a:prstGeom prst="wedgeRoundRectCallout">
            <a:avLst>
              <a:gd name="adj1" fmla="val 76184"/>
              <a:gd name="adj2" fmla="val -197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ANI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and extensions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ongoing in ANIMA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and especially bootstrap also in other groups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itle 1"/>
          <p:cNvSpPr/>
          <p:nvPr/>
        </p:nvSpPr>
        <p:spPr>
          <a:xfrm>
            <a:off x="838080" y="365040"/>
            <a:ext cx="1051488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6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Security: Many simple/incremental ANI use-cases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2" name="Content Placeholder 2"/>
          <p:cNvSpPr/>
          <p:nvPr/>
        </p:nvSpPr>
        <p:spPr>
          <a:xfrm>
            <a:off x="838080" y="1301760"/>
            <a:ext cx="10514880" cy="52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0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ANI Certificates for protocols/solutions with End-to-end security (e.g.: TLS, QUIC)</a:t>
            </a:r>
            <a:endParaRPr b="0" lang="en-US" sz="2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ANI: Strong, automatically renewed and flexible PKI certificates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Alternative to username/password and Web PKI 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ANI resolves manual certificate management issues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PingFang SC"/>
              </a:rPr>
              <a:t>ANI + simple script based ASA to secure many infrastructure services using Data-Plane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PingFang SC"/>
              </a:rPr>
              <a:t>Many protocols with their own “security” mechanism (but no key management)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PingFang SC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PingFang SC"/>
              </a:rPr>
              <a:t>auto-secure”: NTP, SMTP, MacSec, routing protocols (BGP, IGP, PIM), IPFIX and others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PingFang SC"/>
              </a:rPr>
              <a:t>Also “auto-secure” TLS/QUIC solutions that can not use client-certificates (but only Web-PKI)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PingFang SC"/>
              </a:rPr>
              <a:t>ACP makes legacy protocols (without security) more secure when they run across ACP !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PingFang SC"/>
              </a:rPr>
              <a:t>Hop-by-hop authentication/encryption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03" name="Slide Number Placeholder 3"/>
          <p:cNvSpPr/>
          <p:nvPr/>
        </p:nvSpPr>
        <p:spPr>
          <a:xfrm>
            <a:off x="11440440" y="6384600"/>
            <a:ext cx="598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33578C-DBC9-43A0-AA91-1B19B2AB4D29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21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1" descr=""/>
          <p:cNvPicPr/>
          <p:nvPr/>
        </p:nvPicPr>
        <p:blipFill>
          <a:blip r:embed="rId1"/>
          <a:stretch/>
        </p:blipFill>
        <p:spPr>
          <a:xfrm>
            <a:off x="-36720" y="1043280"/>
            <a:ext cx="4551120" cy="4541400"/>
          </a:xfrm>
          <a:prstGeom prst="rect">
            <a:avLst/>
          </a:prstGeom>
          <a:ln w="0">
            <a:noFill/>
          </a:ln>
        </p:spPr>
      </p:pic>
      <p:pic>
        <p:nvPicPr>
          <p:cNvPr id="805" name="Picture 11" descr=""/>
          <p:cNvPicPr/>
          <p:nvPr/>
        </p:nvPicPr>
        <p:blipFill>
          <a:blip r:embed="rId2"/>
          <a:stretch/>
        </p:blipFill>
        <p:spPr>
          <a:xfrm>
            <a:off x="6519240" y="1753560"/>
            <a:ext cx="5587920" cy="3728160"/>
          </a:xfrm>
          <a:prstGeom prst="rect">
            <a:avLst/>
          </a:prstGeom>
          <a:ln w="0">
            <a:noFill/>
          </a:ln>
        </p:spPr>
      </p:pic>
      <p:sp>
        <p:nvSpPr>
          <p:cNvPr id="806" name="TextBox 7"/>
          <p:cNvSpPr/>
          <p:nvPr/>
        </p:nvSpPr>
        <p:spPr>
          <a:xfrm>
            <a:off x="1690560" y="1119960"/>
            <a:ext cx="270288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SDN-Controller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  </a:t>
            </a: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SDN-Orchestrator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   </a:t>
            </a: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SDN-Developer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    </a:t>
            </a: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Data Analyst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     </a:t>
            </a: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Network operator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     </a:t>
            </a:r>
            <a:r>
              <a:rPr b="0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Security Expert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7" name="Right Arrow 8"/>
          <p:cNvSpPr/>
          <p:nvPr/>
        </p:nvSpPr>
        <p:spPr>
          <a:xfrm>
            <a:off x="3504960" y="3778560"/>
            <a:ext cx="2965680" cy="368640"/>
          </a:xfrm>
          <a:prstGeom prst="rightArrow">
            <a:avLst>
              <a:gd name="adj1" fmla="val 56249"/>
              <a:gd name="adj2" fmla="val 50000"/>
            </a:avLst>
          </a:prstGeom>
          <a:gradFill rotWithShape="0">
            <a:gsLst>
              <a:gs pos="0">
                <a:srgbClr val="305b83"/>
              </a:gs>
              <a:gs pos="100000">
                <a:srgbClr val="4482bb"/>
              </a:gs>
            </a:gsLst>
            <a:lin ang="5400000"/>
          </a:gra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TextBox 9"/>
          <p:cNvSpPr/>
          <p:nvPr/>
        </p:nvSpPr>
        <p:spPr>
          <a:xfrm>
            <a:off x="3474000" y="3425400"/>
            <a:ext cx="30398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In-network intelligence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9" name="Rectangle 12"/>
          <p:cNvSpPr/>
          <p:nvPr/>
        </p:nvSpPr>
        <p:spPr>
          <a:xfrm>
            <a:off x="4051080" y="4005720"/>
            <a:ext cx="2201400" cy="90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43280" rIns="143280" tIns="71640" bIns="71640">
            <a:spAutoFit/>
          </a:bodyPr>
          <a:p>
            <a:pPr algn="ctr">
              <a:lnSpc>
                <a:spcPct val="100000"/>
              </a:lnSpc>
            </a:pPr>
            <a:r>
              <a:rPr b="1" lang="en-US" sz="5010" spc="-1" strike="noStrike">
                <a:solidFill>
                  <a:srgbClr val="780373"/>
                </a:solidFill>
                <a:latin typeface="Calibri"/>
                <a:ea typeface="DejaVu Sans"/>
              </a:rPr>
              <a:t>ANIMA</a:t>
            </a:r>
            <a:endParaRPr b="0" lang="en-US" sz="5010" spc="-1" strike="noStrike">
              <a:latin typeface="Arial"/>
            </a:endParaRPr>
          </a:p>
        </p:txBody>
      </p:sp>
      <p:sp>
        <p:nvSpPr>
          <p:cNvPr id="810" name="TextBox 15"/>
          <p:cNvSpPr/>
          <p:nvPr/>
        </p:nvSpPr>
        <p:spPr>
          <a:xfrm>
            <a:off x="-4733280" y="273600"/>
            <a:ext cx="1663740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44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                                 </a:t>
            </a:r>
            <a:r>
              <a:rPr b="0" lang="en-US" sz="4400" spc="-1" strike="noStrike">
                <a:solidFill>
                  <a:srgbClr val="1f4e79"/>
                </a:solidFill>
                <a:latin typeface="Comic Sans MS"/>
                <a:ea typeface="Comic Sans MS"/>
              </a:rPr>
              <a:t>Self-driving: what if networks where cars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1" name="TextBox 17"/>
          <p:cNvSpPr/>
          <p:nvPr/>
        </p:nvSpPr>
        <p:spPr>
          <a:xfrm>
            <a:off x="598320" y="5715720"/>
            <a:ext cx="410652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20" spc="-1" strike="noStrike">
                <a:solidFill>
                  <a:srgbClr val="1f4e79"/>
                </a:solidFill>
                <a:latin typeface="Comic Sans MS"/>
                <a:ea typeface="Comic Sans MS"/>
              </a:rPr>
              <a:t>“</a:t>
            </a:r>
            <a:r>
              <a:rPr b="0" lang="en-US" sz="2820" spc="-1" strike="noStrike">
                <a:solidFill>
                  <a:srgbClr val="1f4e79"/>
                </a:solidFill>
                <a:latin typeface="Comic Sans MS"/>
                <a:ea typeface="Comic Sans MS"/>
              </a:rPr>
              <a:t>self driving network” ?</a:t>
            </a:r>
            <a:endParaRPr b="0" lang="en-US" sz="2820" spc="-1" strike="noStrike">
              <a:latin typeface="Arial"/>
            </a:endParaRPr>
          </a:p>
        </p:txBody>
      </p:sp>
      <p:sp>
        <p:nvSpPr>
          <p:cNvPr id="812" name="TextBox 10"/>
          <p:cNvSpPr/>
          <p:nvPr/>
        </p:nvSpPr>
        <p:spPr>
          <a:xfrm rot="188400">
            <a:off x="7512840" y="4004640"/>
            <a:ext cx="17078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20" spc="-1" strike="noStrike">
                <a:solidFill>
                  <a:srgbClr val="1f4e79"/>
                </a:solidFill>
                <a:latin typeface="Comic Sans MS"/>
                <a:ea typeface="Comic Sans MS"/>
              </a:rPr>
              <a:t>networks</a:t>
            </a:r>
            <a:endParaRPr b="0" lang="en-US" sz="2820" spc="-1" strike="noStrike">
              <a:latin typeface="Arial"/>
            </a:endParaRPr>
          </a:p>
        </p:txBody>
      </p:sp>
      <p:sp>
        <p:nvSpPr>
          <p:cNvPr id="813" name=""/>
          <p:cNvSpPr/>
          <p:nvPr/>
        </p:nvSpPr>
        <p:spPr>
          <a:xfrm>
            <a:off x="2309040" y="5304600"/>
            <a:ext cx="263520" cy="514080"/>
          </a:xfrm>
          <a:custGeom>
            <a:avLst/>
            <a:gdLst/>
            <a:ahLst/>
            <a:rect l="l" t="t" r="r" b="b"/>
            <a:pathLst>
              <a:path w="735" h="1431">
                <a:moveTo>
                  <a:pt x="183" y="1430"/>
                </a:moveTo>
                <a:lnTo>
                  <a:pt x="183" y="357"/>
                </a:lnTo>
                <a:lnTo>
                  <a:pt x="0" y="357"/>
                </a:lnTo>
                <a:lnTo>
                  <a:pt x="367" y="0"/>
                </a:lnTo>
                <a:lnTo>
                  <a:pt x="734" y="357"/>
                </a:lnTo>
                <a:lnTo>
                  <a:pt x="550" y="357"/>
                </a:lnTo>
                <a:lnTo>
                  <a:pt x="550" y="1430"/>
                </a:lnTo>
                <a:lnTo>
                  <a:pt x="183" y="143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itle 1"/>
          <p:cNvSpPr/>
          <p:nvPr/>
        </p:nvSpPr>
        <p:spPr>
          <a:xfrm>
            <a:off x="588600" y="365040"/>
            <a:ext cx="10251720" cy="7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End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5" name="Content Placeholder 2"/>
          <p:cNvSpPr/>
          <p:nvPr/>
        </p:nvSpPr>
        <p:spPr>
          <a:xfrm>
            <a:off x="600120" y="1131840"/>
            <a:ext cx="10209240" cy="50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Please engage with us (proposal, questions, suggestion)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you think this is useful for you !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anima@ietf.org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_0"/>
          <p:cNvSpPr/>
          <p:nvPr/>
        </p:nvSpPr>
        <p:spPr>
          <a:xfrm>
            <a:off x="357120" y="168480"/>
            <a:ext cx="10514880" cy="8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WHY/HOW ANIMA: Wide range of  motivations / goals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9" name="Content Placeholder 2_0"/>
          <p:cNvSpPr/>
          <p:nvPr/>
        </p:nvSpPr>
        <p:spPr>
          <a:xfrm>
            <a:off x="459360" y="842040"/>
            <a:ext cx="10893600" cy="59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2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PingFang SC"/>
              </a:rPr>
              <a:t>Reliable/resilient and secure infrastructure management and services</a:t>
            </a:r>
            <a:endParaRPr b="0" lang="en-US" sz="4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Remote access. Hacking-safe, “critical infrastructure” support, ...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PingFang SC"/>
              </a:rPr>
              <a:t>Intent-based networking</a:t>
            </a:r>
            <a:endParaRPr b="0" lang="en-US" sz="4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Operations/Automation from higher layer abstracted behavior → ongoing work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PingFang SC"/>
              </a:rPr>
              <a:t>Self-X networks</a:t>
            </a:r>
            <a:endParaRPr b="0" lang="en-US" sz="4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Reliable/resilient and secure mechanisms to build decentralized/distributed network services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X = configuration, automation, optimization, securing, monitoring, ..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PingFang SC"/>
              </a:rPr>
              <a:t>ANIMA vs. any other “autonomous, self-X” projects</a:t>
            </a:r>
            <a:endParaRPr b="0" lang="en-US" sz="40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Other projects top down: “Its all new magic in the SDN layers”. Don’t touch the infrastructure.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ANIMA is bottom up: </a:t>
            </a:r>
            <a:r>
              <a:rPr b="0" lang="en-US" sz="3600" spc="-1" strike="noStrike">
                <a:solidFill>
                  <a:srgbClr val="c9211e"/>
                </a:solidFill>
                <a:latin typeface="Calibri"/>
                <a:ea typeface="PingFang SC"/>
              </a:rPr>
              <a:t>Not possible to achieve goals without fixing the infrastructure 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0" name="Slide Number Placeholder 3_0"/>
          <p:cNvSpPr/>
          <p:nvPr/>
        </p:nvSpPr>
        <p:spPr>
          <a:xfrm>
            <a:off x="11440440" y="6384600"/>
            <a:ext cx="598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3C0D3CF-1A39-4443-BB82-506DF4F9CBB8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3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标题 1_0"/>
          <p:cNvSpPr/>
          <p:nvPr/>
        </p:nvSpPr>
        <p:spPr>
          <a:xfrm>
            <a:off x="387000" y="135360"/>
            <a:ext cx="1051488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Example goal: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 Remote Network Management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8884800" y="434520"/>
            <a:ext cx="317340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Images © 2016 Cisco Systems (BRKSDN-2047)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203" name=""/>
          <p:cNvGrpSpPr/>
          <p:nvPr/>
        </p:nvGrpSpPr>
        <p:grpSpPr>
          <a:xfrm>
            <a:off x="306000" y="743760"/>
            <a:ext cx="11670120" cy="2892240"/>
            <a:chOff x="306000" y="743760"/>
            <a:chExt cx="11670120" cy="2892240"/>
          </a:xfrm>
        </p:grpSpPr>
        <p:pic>
          <p:nvPicPr>
            <p:cNvPr id="204" name="" descr=""/>
            <p:cNvPicPr/>
            <p:nvPr/>
          </p:nvPicPr>
          <p:blipFill>
            <a:blip r:embed="rId1"/>
            <a:stretch/>
          </p:blipFill>
          <p:spPr>
            <a:xfrm>
              <a:off x="537840" y="1171800"/>
              <a:ext cx="4706280" cy="2292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" descr=""/>
            <p:cNvPicPr/>
            <p:nvPr/>
          </p:nvPicPr>
          <p:blipFill>
            <a:blip r:embed="rId2"/>
            <a:stretch/>
          </p:blipFill>
          <p:spPr>
            <a:xfrm>
              <a:off x="6269760" y="1032840"/>
              <a:ext cx="5657400" cy="2603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6" name=""/>
            <p:cNvSpPr/>
            <p:nvPr/>
          </p:nvSpPr>
          <p:spPr>
            <a:xfrm>
              <a:off x="382680" y="771840"/>
              <a:ext cx="10784160" cy="6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55269"/>
                  </a:solidFill>
                  <a:latin typeface="Arial"/>
                </a:rPr>
                <a:t>Out-of-band: Separate  management networks – EXPENSIVE, COMPLEX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" name=""/>
            <p:cNvSpPr/>
            <p:nvPr/>
          </p:nvSpPr>
          <p:spPr>
            <a:xfrm>
              <a:off x="306000" y="743760"/>
              <a:ext cx="11670120" cy="2887200"/>
            </a:xfrm>
            <a:prstGeom prst="rect">
              <a:avLst/>
            </a:prstGeom>
            <a:noFill/>
            <a:ln w="720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标题 1_1"/>
          <p:cNvSpPr/>
          <p:nvPr/>
        </p:nvSpPr>
        <p:spPr>
          <a:xfrm>
            <a:off x="387000" y="135360"/>
            <a:ext cx="1051488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Example goal: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 Remote Network Management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9" name="内容占位符 2_1"/>
          <p:cNvSpPr/>
          <p:nvPr/>
        </p:nvSpPr>
        <p:spPr>
          <a:xfrm>
            <a:off x="4211280" y="4593960"/>
            <a:ext cx="7979760" cy="22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JXXX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8884800" y="434520"/>
            <a:ext cx="317340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Images © 2016 Cisco Systems (BRKSDN-2047)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211" name=""/>
          <p:cNvGrpSpPr/>
          <p:nvPr/>
        </p:nvGrpSpPr>
        <p:grpSpPr>
          <a:xfrm>
            <a:off x="306000" y="743760"/>
            <a:ext cx="11670120" cy="2892240"/>
            <a:chOff x="306000" y="743760"/>
            <a:chExt cx="11670120" cy="2892240"/>
          </a:xfrm>
        </p:grpSpPr>
        <p:pic>
          <p:nvPicPr>
            <p:cNvPr id="212" name="" descr=""/>
            <p:cNvPicPr/>
            <p:nvPr/>
          </p:nvPicPr>
          <p:blipFill>
            <a:blip r:embed="rId1"/>
            <a:stretch/>
          </p:blipFill>
          <p:spPr>
            <a:xfrm>
              <a:off x="537840" y="1171800"/>
              <a:ext cx="4706280" cy="2292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" descr=""/>
            <p:cNvPicPr/>
            <p:nvPr/>
          </p:nvPicPr>
          <p:blipFill>
            <a:blip r:embed="rId2"/>
            <a:stretch/>
          </p:blipFill>
          <p:spPr>
            <a:xfrm>
              <a:off x="6269760" y="1032840"/>
              <a:ext cx="5657400" cy="2603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"/>
            <p:cNvSpPr/>
            <p:nvPr/>
          </p:nvSpPr>
          <p:spPr>
            <a:xfrm>
              <a:off x="382680" y="771840"/>
              <a:ext cx="10784160" cy="6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55269"/>
                  </a:solidFill>
                  <a:latin typeface="Arial"/>
                </a:rPr>
                <a:t>Out-of-band: Separate  management networks – EXPENSIVE, COMPLEX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5" name=""/>
            <p:cNvSpPr/>
            <p:nvPr/>
          </p:nvSpPr>
          <p:spPr>
            <a:xfrm>
              <a:off x="306000" y="743760"/>
              <a:ext cx="11670120" cy="2887200"/>
            </a:xfrm>
            <a:prstGeom prst="rect">
              <a:avLst/>
            </a:prstGeom>
            <a:noFill/>
            <a:ln w="720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6" name=""/>
          <p:cNvGrpSpPr/>
          <p:nvPr/>
        </p:nvGrpSpPr>
        <p:grpSpPr>
          <a:xfrm>
            <a:off x="302760" y="3778560"/>
            <a:ext cx="11756520" cy="2961000"/>
            <a:chOff x="302760" y="3778560"/>
            <a:chExt cx="11756520" cy="2961000"/>
          </a:xfrm>
        </p:grpSpPr>
        <p:pic>
          <p:nvPicPr>
            <p:cNvPr id="217" name="" descr=""/>
            <p:cNvPicPr/>
            <p:nvPr/>
          </p:nvPicPr>
          <p:blipFill>
            <a:blip r:embed="rId3"/>
            <a:stretch/>
          </p:blipFill>
          <p:spPr>
            <a:xfrm>
              <a:off x="302760" y="4392360"/>
              <a:ext cx="5428080" cy="2270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8" name=""/>
            <p:cNvSpPr/>
            <p:nvPr/>
          </p:nvSpPr>
          <p:spPr>
            <a:xfrm>
              <a:off x="367560" y="3778560"/>
              <a:ext cx="11691720" cy="76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355269"/>
                  </a:solidFill>
                  <a:latin typeface="Arial"/>
                </a:rPr>
                <a:t>In-band: Use IP network to manage IP network: FRAGILE, ONE-OFFs, COMPLEX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9" name=""/>
            <p:cNvSpPr/>
            <p:nvPr/>
          </p:nvSpPr>
          <p:spPr>
            <a:xfrm>
              <a:off x="325440" y="3784320"/>
              <a:ext cx="11670120" cy="2955240"/>
            </a:xfrm>
            <a:prstGeom prst="rect">
              <a:avLst/>
            </a:prstGeom>
            <a:noFill/>
            <a:ln w="720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0" name="" descr=""/>
            <p:cNvPicPr/>
            <p:nvPr/>
          </p:nvPicPr>
          <p:blipFill>
            <a:blip r:embed="rId4"/>
            <a:stretch/>
          </p:blipFill>
          <p:spPr>
            <a:xfrm>
              <a:off x="6361560" y="4161600"/>
              <a:ext cx="5242680" cy="24523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/>
          <p:nvPr/>
        </p:nvSpPr>
        <p:spPr>
          <a:xfrm>
            <a:off x="357120" y="168480"/>
            <a:ext cx="10514880" cy="8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In-band Remote Network Management: how bad is it 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2" name="Content Placeholder 2"/>
          <p:cNvSpPr/>
          <p:nvPr/>
        </p:nvSpPr>
        <p:spPr>
          <a:xfrm>
            <a:off x="459360" y="842040"/>
            <a:ext cx="10893600" cy="59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7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Day-0 issues: Expensive, obfuscated, insecure network bringup 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808080"/>
                </a:solidFill>
                <a:latin typeface="Calibri"/>
              </a:rPr>
              <a:t>Equipment shipping from/to pre-staging areas, Magically built “initial/bootstrap config”, ... 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Day-N issues: Complex , fragile operations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808080"/>
                </a:solidFill>
                <a:latin typeface="Calibri"/>
              </a:rPr>
              <a:t>Complex/unknown remote-management connectivity dependencies. </a:t>
            </a:r>
            <a:br/>
            <a:r>
              <a:rPr b="0" lang="en-US" sz="2600" spc="-1" strike="noStrike">
                <a:solidFill>
                  <a:srgbClr val="808080"/>
                </a:solidFill>
                <a:latin typeface="Calibri"/>
              </a:rPr>
              <a:t>ACL (l2, L3, VPN), routing, policies, AAA, protocol securities, PKS chains, clock setting, competing automation systems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Typical recurring incidents: several hours outage in OTT, SP networks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Quantify cost/fragility: Great research topic ?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999999"/>
                </a:solidFill>
                <a:latin typeface="Calibri"/>
                <a:ea typeface="PingFang SC"/>
              </a:rPr>
              <a:t>Except that it is mostly clouded in in-transparency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808080"/>
                </a:solidFill>
                <a:latin typeface="Calibri"/>
                <a:ea typeface="PingFang SC"/>
              </a:rPr>
              <a:t>Sometimes blogs explain some tidbits “we had to send someone to location”, “competing automations killed routing”, ...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Unless there is regulation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PingFang SC"/>
              </a:rPr>
              <a:t>USA: When network carries 911 (emergency) phone number service, interruptions are investigated by FCC</a:t>
            </a:r>
            <a:endParaRPr b="0" lang="en-US" sz="2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PingFang SC"/>
              </a:rPr>
              <a:t>Results in public reports:  Example from RFC8994 where ANIMA solution would have avoided lengthy outage:</a:t>
            </a:r>
            <a:endParaRPr b="0" lang="en-US" sz="2800" spc="-1" strike="noStrike">
              <a:latin typeface="Arial"/>
            </a:endParaRPr>
          </a:p>
          <a:p>
            <a:pPr marL="72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808080"/>
                </a:solidFill>
                <a:latin typeface="Calibri"/>
                <a:ea typeface="PingFang SC"/>
              </a:rPr>
              <a:t>FCC, "June 15, 2020 T-Mobile Network Outage Report", A Report of the Public Safety and Homeland Security Bureau Federal Communications Commission, PS Docket No. 20-183, October 2020, </a:t>
            </a:r>
            <a:r>
              <a:rPr b="0" i="1" lang="en-US" sz="2800" spc="-1" strike="noStrike" u="sng">
                <a:solidFill>
                  <a:srgbClr val="0563c1"/>
                </a:solidFill>
                <a:uFillTx/>
                <a:latin typeface="Calibri"/>
                <a:ea typeface="PingFang SC"/>
                <a:hlinkClick r:id="rId1"/>
              </a:rPr>
              <a:t>https://docs.fcc.gov/public/attachments/DOC-367699A1.docx</a:t>
            </a:r>
            <a:endParaRPr b="0" lang="en-US" sz="28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(Tenth of) millions of dollar fines !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PingFang SC"/>
              </a:rPr>
              <a:t>No standards: hodgepodge of mechanisms to create “protected” in-band management plane</a:t>
            </a:r>
            <a:endParaRPr b="0" lang="en-US" sz="32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808080"/>
                </a:solidFill>
                <a:latin typeface="Calibri"/>
                <a:ea typeface="PingFang SC"/>
              </a:rPr>
              <a:t>Mgmt address ranges, VRF, VLANs, VPNs, AAA authorizations (do not touch this config…), ...</a:t>
            </a:r>
            <a:endParaRPr b="0" lang="en-US" sz="2600" spc="-1" strike="noStrike">
              <a:latin typeface="Arial"/>
            </a:endParaRPr>
          </a:p>
          <a:p>
            <a:pPr marL="3600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  <a:p>
            <a:pPr marL="36000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223" name="Slide Number Placeholder 3"/>
          <p:cNvSpPr/>
          <p:nvPr/>
        </p:nvSpPr>
        <p:spPr>
          <a:xfrm>
            <a:off x="11440440" y="6384600"/>
            <a:ext cx="598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9EA49ED-4220-4B24-81B1-C01553006002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6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/>
          <p:nvPr/>
        </p:nvSpPr>
        <p:spPr>
          <a:xfrm>
            <a:off x="155160" y="236160"/>
            <a:ext cx="10778400" cy="7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From NMRG to ANIMA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5" name="Content Placeholder 2"/>
          <p:cNvSpPr/>
          <p:nvPr/>
        </p:nvSpPr>
        <p:spPr>
          <a:xfrm>
            <a:off x="155160" y="1150920"/>
            <a:ext cx="534636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NMRG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Autonomic Networks: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Self-X networks. X = configuring, healing, managing, optimizing, protecting, </a:t>
            </a:r>
            <a:r>
              <a:rPr b="0" lang="is-IS" sz="2000" spc="-1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 RFC7575/RFC7576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Network wide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Intent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based management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ASA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– Autonomic Service Agents.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Distributed software modules embodying a decentralized or distributed function/service on network devics.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ANI - A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utonomic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etwork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nfrastructure</a:t>
            </a: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Common infra for ASA and secure automation of legacy networks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BRKI: Secure, zero-touch bootstrap/onboarding  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ACP: Secure zero-touch network wide connectivity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GRASP: Secure zero-touch extensible signaling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Slide Number Placeholder 3"/>
          <p:cNvSpPr/>
          <p:nvPr/>
        </p:nvSpPr>
        <p:spPr>
          <a:xfrm>
            <a:off x="11440440" y="6384600"/>
            <a:ext cx="598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7A7AAC-1EA7-4F42-A447-01134CACD033}" type="slidenum">
              <a:rPr b="1" lang="en-US" sz="2400" spc="-1" strike="noStrike">
                <a:solidFill>
                  <a:srgbClr val="8b8b8b"/>
                </a:solidFill>
                <a:latin typeface="Calibri"/>
              </a:rPr>
              <a:t>7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227" name="TextBox 5"/>
          <p:cNvSpPr/>
          <p:nvPr/>
        </p:nvSpPr>
        <p:spPr>
          <a:xfrm>
            <a:off x="5708160" y="1000440"/>
            <a:ext cx="6200640" cy="5171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solidFill>
              <a:srgbClr val="5b9b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+------------------------------------------------------------+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Intent based Network Management     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+------------------------------------------------------------+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+------------+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| Feedback   |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|    Loops   |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+------------+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^       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Autonomic User Agent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V                 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+-----------+        +------------+        +------------+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| Self-     |        | </a:t>
            </a:r>
            <a:r>
              <a:rPr b="1" lang="de-DE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utonomic  |        | Network    |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| knowledge |&lt;------&gt;| </a:t>
            </a: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ervice    |&lt;------&gt;| Knowledge  |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|           |        | </a:t>
            </a:r>
            <a:r>
              <a:rPr b="1" lang="de-DE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gents     |        | (Discovery)|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+-----------+        +------------+        +------------+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^                     ^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|                     |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                 V                     V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|------------------------------------------------------------|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</a:t>
            </a:r>
            <a:r>
              <a:rPr b="1" lang="de-DE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Autonomic Network Infrastructure (ANI) 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|------------------------------------------------------------|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de-DE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|           Standard Operating System Functions              |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+------------------------------------------------------------+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Figure 1: Reference Model for an Autonomic Node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from RFC7575 slightly enhanced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21400" y="683640"/>
            <a:ext cx="10805040" cy="6093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2"/>
          <a:stretch/>
        </p:blipFill>
        <p:spPr>
          <a:xfrm>
            <a:off x="10471320" y="113760"/>
            <a:ext cx="1573920" cy="1294560"/>
          </a:xfrm>
          <a:prstGeom prst="rect">
            <a:avLst/>
          </a:prstGeom>
          <a:ln w="0">
            <a:noFill/>
          </a:ln>
        </p:spPr>
      </p:pic>
      <p:sp>
        <p:nvSpPr>
          <p:cNvPr id="230" name="Title 1"/>
          <p:cNvSpPr/>
          <p:nvPr/>
        </p:nvSpPr>
        <p:spPr>
          <a:xfrm>
            <a:off x="0" y="114480"/>
            <a:ext cx="1093068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 Light"/>
              </a:rPr>
              <a:t>Autonomic Network according to ANIMA RFC8993 (Reference model RFC)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415800" y="3359520"/>
            <a:ext cx="6164640" cy="3093840"/>
          </a:xfrm>
          <a:custGeom>
            <a:avLst/>
            <a:gdLst/>
            <a:ahLst/>
            <a:rect l="l" t="t" r="r" b="b"/>
            <a:pathLst>
              <a:path w="17127" h="8597">
                <a:moveTo>
                  <a:pt x="415" y="0"/>
                </a:moveTo>
                <a:lnTo>
                  <a:pt x="416" y="0"/>
                </a:lnTo>
                <a:cubicBezTo>
                  <a:pt x="343" y="0"/>
                  <a:pt x="271" y="19"/>
                  <a:pt x="208" y="56"/>
                </a:cubicBezTo>
                <a:cubicBezTo>
                  <a:pt x="145" y="92"/>
                  <a:pt x="92" y="145"/>
                  <a:pt x="56" y="208"/>
                </a:cubicBezTo>
                <a:cubicBezTo>
                  <a:pt x="19" y="271"/>
                  <a:pt x="0" y="343"/>
                  <a:pt x="0" y="416"/>
                </a:cubicBezTo>
                <a:lnTo>
                  <a:pt x="0" y="8180"/>
                </a:lnTo>
                <a:lnTo>
                  <a:pt x="0" y="8180"/>
                </a:lnTo>
                <a:cubicBezTo>
                  <a:pt x="0" y="8253"/>
                  <a:pt x="19" y="8325"/>
                  <a:pt x="56" y="8388"/>
                </a:cubicBezTo>
                <a:cubicBezTo>
                  <a:pt x="92" y="8451"/>
                  <a:pt x="145" y="8504"/>
                  <a:pt x="208" y="8540"/>
                </a:cubicBezTo>
                <a:cubicBezTo>
                  <a:pt x="271" y="8577"/>
                  <a:pt x="343" y="8596"/>
                  <a:pt x="416" y="8596"/>
                </a:cubicBezTo>
                <a:lnTo>
                  <a:pt x="16710" y="8596"/>
                </a:lnTo>
                <a:lnTo>
                  <a:pt x="16710" y="8596"/>
                </a:lnTo>
                <a:cubicBezTo>
                  <a:pt x="16783" y="8596"/>
                  <a:pt x="16855" y="8577"/>
                  <a:pt x="16918" y="8540"/>
                </a:cubicBezTo>
                <a:cubicBezTo>
                  <a:pt x="16981" y="8504"/>
                  <a:pt x="17034" y="8451"/>
                  <a:pt x="17070" y="8388"/>
                </a:cubicBezTo>
                <a:cubicBezTo>
                  <a:pt x="17107" y="8325"/>
                  <a:pt x="17126" y="8253"/>
                  <a:pt x="17126" y="8180"/>
                </a:cubicBezTo>
                <a:lnTo>
                  <a:pt x="17126" y="415"/>
                </a:lnTo>
                <a:lnTo>
                  <a:pt x="17126" y="416"/>
                </a:lnTo>
                <a:lnTo>
                  <a:pt x="17126" y="416"/>
                </a:lnTo>
                <a:cubicBezTo>
                  <a:pt x="17126" y="343"/>
                  <a:pt x="17107" y="271"/>
                  <a:pt x="17070" y="208"/>
                </a:cubicBezTo>
                <a:cubicBezTo>
                  <a:pt x="17034" y="145"/>
                  <a:pt x="16981" y="92"/>
                  <a:pt x="16918" y="56"/>
                </a:cubicBezTo>
                <a:cubicBezTo>
                  <a:pt x="16855" y="19"/>
                  <a:pt x="16783" y="0"/>
                  <a:pt x="16710" y="0"/>
                </a:cubicBezTo>
                <a:lnTo>
                  <a:pt x="415" y="0"/>
                </a:lnTo>
              </a:path>
            </a:pathLst>
          </a:cu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5680440" y="716040"/>
            <a:ext cx="4784760" cy="5617080"/>
          </a:xfrm>
          <a:prstGeom prst="rect">
            <a:avLst/>
          </a:prstGeom>
          <a:solidFill>
            <a:srgbClr val="eeeeee"/>
          </a:solidFill>
          <a:ln w="36000">
            <a:solidFill>
              <a:srgbClr val="5020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itle 2071_1"/>
          <p:cNvSpPr/>
          <p:nvPr/>
        </p:nvSpPr>
        <p:spPr>
          <a:xfrm>
            <a:off x="248040" y="140040"/>
            <a:ext cx="6482520" cy="92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8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Autonomic Control Plane (ACP) (1)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6032160" y="1189440"/>
            <a:ext cx="4206600" cy="4711320"/>
          </a:xfrm>
          <a:prstGeom prst="rect">
            <a:avLst/>
          </a:prstGeom>
          <a:solidFill>
            <a:srgbClr val="f9e2e4"/>
          </a:solidFill>
          <a:ln w="36000">
            <a:solidFill>
              <a:srgbClr val="706e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6466320" y="4200120"/>
            <a:ext cx="1169640" cy="582480"/>
          </a:xfrm>
          <a:prstGeom prst="rect">
            <a:avLst/>
          </a:prstGeom>
          <a:solidFill>
            <a:srgbClr val="dee6ef"/>
          </a:solidFill>
          <a:ln w="36000">
            <a:solidFill>
              <a:srgbClr val="3552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6481440" y="4196160"/>
            <a:ext cx="13392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IPv6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Host stack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37" name=""/>
          <p:cNvGrpSpPr/>
          <p:nvPr/>
        </p:nvGrpSpPr>
        <p:grpSpPr>
          <a:xfrm>
            <a:off x="6746040" y="2194560"/>
            <a:ext cx="3226680" cy="857880"/>
            <a:chOff x="6746040" y="2194560"/>
            <a:chExt cx="3226680" cy="857880"/>
          </a:xfrm>
        </p:grpSpPr>
        <p:sp>
          <p:nvSpPr>
            <p:cNvPr id="238" name=""/>
            <p:cNvSpPr/>
            <p:nvPr/>
          </p:nvSpPr>
          <p:spPr>
            <a:xfrm>
              <a:off x="6757920" y="2198520"/>
              <a:ext cx="3214800" cy="846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"/>
            <p:cNvSpPr/>
            <p:nvPr/>
          </p:nvSpPr>
          <p:spPr>
            <a:xfrm>
              <a:off x="6746040" y="2194560"/>
              <a:ext cx="2870280" cy="85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Management Plane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SSH, Netconf, SNMP, CLI,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Web-Interface,...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40" name=""/>
          <p:cNvGrpSpPr/>
          <p:nvPr/>
        </p:nvGrpSpPr>
        <p:grpSpPr>
          <a:xfrm>
            <a:off x="7714800" y="4202280"/>
            <a:ext cx="2269080" cy="581760"/>
            <a:chOff x="7714800" y="4202280"/>
            <a:chExt cx="2269080" cy="581760"/>
          </a:xfrm>
        </p:grpSpPr>
        <p:sp>
          <p:nvSpPr>
            <p:cNvPr id="241" name=""/>
            <p:cNvSpPr/>
            <p:nvPr/>
          </p:nvSpPr>
          <p:spPr>
            <a:xfrm>
              <a:off x="7754400" y="4202280"/>
              <a:ext cx="2229480" cy="58032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"/>
            <p:cNvSpPr/>
            <p:nvPr/>
          </p:nvSpPr>
          <p:spPr>
            <a:xfrm>
              <a:off x="7714800" y="4212360"/>
              <a:ext cx="2065680" cy="57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Control Plane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latin typeface="Arial"/>
                </a:rPr>
                <a:t>Routing/Bridging etc.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43" name=""/>
          <p:cNvSpPr/>
          <p:nvPr/>
        </p:nvSpPr>
        <p:spPr>
          <a:xfrm>
            <a:off x="6042600" y="1191600"/>
            <a:ext cx="465804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Existing router/switch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2400" spc="-1" strike="noStrike">
                <a:solidFill>
                  <a:srgbClr val="a1467e"/>
                </a:solidFill>
                <a:latin typeface="Arial"/>
              </a:rPr>
              <a:t>Data-Plane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44" name=""/>
          <p:cNvGrpSpPr/>
          <p:nvPr/>
        </p:nvGrpSpPr>
        <p:grpSpPr>
          <a:xfrm>
            <a:off x="6723000" y="3154320"/>
            <a:ext cx="3260160" cy="857880"/>
            <a:chOff x="6723000" y="3154320"/>
            <a:chExt cx="3260160" cy="857880"/>
          </a:xfrm>
        </p:grpSpPr>
        <p:sp>
          <p:nvSpPr>
            <p:cNvPr id="245" name=""/>
            <p:cNvSpPr/>
            <p:nvPr/>
          </p:nvSpPr>
          <p:spPr>
            <a:xfrm>
              <a:off x="6768360" y="3161520"/>
              <a:ext cx="3214800" cy="8460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"/>
            <p:cNvSpPr/>
            <p:nvPr/>
          </p:nvSpPr>
          <p:spPr>
            <a:xfrm>
              <a:off x="6723000" y="3154320"/>
              <a:ext cx="3149280" cy="85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Distributed/decentralized 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Services such as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Radius, DNS, NTP, syslog, ...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47" name=""/>
          <p:cNvGrpSpPr/>
          <p:nvPr/>
        </p:nvGrpSpPr>
        <p:grpSpPr>
          <a:xfrm>
            <a:off x="6701760" y="4916520"/>
            <a:ext cx="3258720" cy="712800"/>
            <a:chOff x="6701760" y="4916520"/>
            <a:chExt cx="3258720" cy="712800"/>
          </a:xfrm>
        </p:grpSpPr>
        <p:sp>
          <p:nvSpPr>
            <p:cNvPr id="248" name=""/>
            <p:cNvSpPr/>
            <p:nvPr/>
          </p:nvSpPr>
          <p:spPr>
            <a:xfrm>
              <a:off x="6701760" y="4916520"/>
              <a:ext cx="3258720" cy="712800"/>
            </a:xfrm>
            <a:prstGeom prst="rect">
              <a:avLst/>
            </a:prstGeom>
            <a:solidFill>
              <a:srgbClr val="dee6ef"/>
            </a:solidFill>
            <a:ln w="36000">
              <a:solidFill>
                <a:srgbClr val="3552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"/>
            <p:cNvSpPr/>
            <p:nvPr/>
          </p:nvSpPr>
          <p:spPr>
            <a:xfrm>
              <a:off x="6746400" y="4980600"/>
              <a:ext cx="3197880" cy="57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(multi-VRF) Forwarding Plane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latin typeface="Arial"/>
                </a:rPr>
                <a:t>IPv4/IPv6/L2/features/tunnels/...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50" name=""/>
          <p:cNvSpPr/>
          <p:nvPr/>
        </p:nvSpPr>
        <p:spPr>
          <a:xfrm flipH="1">
            <a:off x="8991720" y="5645520"/>
            <a:ext cx="7560" cy="8384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811280" y="6074640"/>
            <a:ext cx="51876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...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6874560" y="5624640"/>
            <a:ext cx="11160" cy="8316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5949000" y="693000"/>
            <a:ext cx="262656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Arial"/>
              </a:rPr>
              <a:t>Router or Switch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633360" y="5742360"/>
            <a:ext cx="2365920" cy="32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6636600" y="4791600"/>
            <a:ext cx="1440" cy="95220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 flipH="1" flipV="1">
            <a:off x="6570360" y="5808960"/>
            <a:ext cx="299160" cy="32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6573240" y="4781880"/>
            <a:ext cx="360" cy="102708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19231</TotalTime>
  <Application>LibreOffice/7.1.6.2$MacOSX_X86_64 LibreOffice_project/0e133318fcee89abacd6a7d077e292f1145735c3</Application>
  <AppVersion>15.0000</AppVersion>
  <Words>1692</Words>
  <Paragraphs>299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2017-10-31T18:52:32Z</dcterms:created>
  <dc:creator>Microsoft Office User</dc:creator>
  <dc:description/>
  <dc:language>en-US</dc:language>
  <cp:lastModifiedBy/>
  <cp:lastPrinted>2021-07-24T21:02:20Z</cp:lastPrinted>
  <dcterms:modified xsi:type="dcterms:W3CDTF">2022-04-08T14:01:32Z</dcterms:modified>
  <cp:revision>245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3</vt:i4>
  </property>
  <property fmtid="{D5CDD505-2E9C-101B-9397-08002B2CF9AE}" pid="3" name="PresentationFormat">
    <vt:lpwstr>Widescreen</vt:lpwstr>
  </property>
  <property fmtid="{D5CDD505-2E9C-101B-9397-08002B2CF9AE}" pid="4" name="Slides">
    <vt:i4>17</vt:i4>
  </property>
</Properties>
</file>